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handoutMasterIdLst>
    <p:handoutMasterId r:id="rId8"/>
  </p:handoutMasterIdLst>
  <p:sldIdLst>
    <p:sldId id="257" r:id="rId2"/>
    <p:sldId id="263" r:id="rId3"/>
    <p:sldId id="271" r:id="rId4"/>
    <p:sldId id="273" r:id="rId5"/>
    <p:sldId id="274" r:id="rId6"/>
    <p:sldId id="276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170" autoAdjust="0"/>
    <p:restoredTop sz="94622" autoAdjust="0"/>
  </p:normalViewPr>
  <p:slideViewPr>
    <p:cSldViewPr>
      <p:cViewPr varScale="1">
        <p:scale>
          <a:sx n="73" d="100"/>
          <a:sy n="73" d="100"/>
        </p:scale>
        <p:origin x="-10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644"/>
    </p:cViewPr>
  </p:sorterViewPr>
  <p:notesViewPr>
    <p:cSldViewPr>
      <p:cViewPr varScale="1">
        <p:scale>
          <a:sx n="59" d="100"/>
          <a:sy n="59" d="100"/>
        </p:scale>
        <p:origin x="-2556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B13A71-0708-4592-A55C-573411CCC91D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C499C-C683-4243-B895-C4B4EEB77E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44642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4A34E7DE-827E-4D22-9345-7CC29C899D60}" type="datetimeFigureOut">
              <a:rPr lang="en-US" smtClean="0"/>
              <a:pPr/>
              <a:t>12/12/2019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2E593710-21F4-4B08-AD54-AEA1216A12F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609601"/>
            <a:ext cx="7315200" cy="73558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Quality Enhancement in HEIs </a:t>
            </a:r>
            <a:r>
              <a:rPr lang="en-US" sz="4000" b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:  Strategies</a:t>
            </a:r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800" b="1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Mr.K.K.Biswal</a:t>
            </a:r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Associate Professor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HCE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25/07/2017</a:t>
            </a:r>
          </a:p>
          <a:p>
            <a:pPr algn="ctr"/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0435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678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Quality Dimension of Higher Education</a:t>
            </a:r>
            <a:endParaRPr lang="en-US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090" y="1474282"/>
            <a:ext cx="7247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 analysis of different frameworks  developed by different agencies for ranking the HEIs,  the following criteria have been followed:</a:t>
            </a:r>
            <a:endParaRPr lang="en-US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5597" y="2438400"/>
            <a:ext cx="69244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Curriculum : Professional Knowledge , Practice &amp; Engagement  / Program Structure &amp; Content</a:t>
            </a:r>
            <a:r>
              <a:rPr lang="en-US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1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67590" y="3238618"/>
            <a:ext cx="67524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Curriculum Organization &amp; Teaching Learning Process </a:t>
            </a:r>
            <a:endParaRPr lang="en-US" sz="1600" b="1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82830" y="3655295"/>
            <a:ext cx="76923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3</a:t>
            </a:r>
            <a:r>
              <a:rPr lang="en-US" sz="2000" dirty="0" smtClean="0">
                <a:solidFill>
                  <a:srgbClr val="C00000"/>
                </a:solidFill>
              </a:rPr>
              <a:t>. </a:t>
            </a:r>
            <a:r>
              <a:rPr lang="en-US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Evaluation / Assessment of Learning Outcome / Program Outcome:</a:t>
            </a:r>
            <a:endParaRPr lang="en-US" sz="1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20536" y="4115922"/>
            <a:ext cx="458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4</a:t>
            </a:r>
            <a:r>
              <a:rPr lang="en-US" b="1" dirty="0" smtClean="0">
                <a:solidFill>
                  <a:srgbClr val="002060"/>
                </a:solidFill>
              </a:rPr>
              <a:t>. </a:t>
            </a:r>
            <a:r>
              <a:rPr lang="en-US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Infrastructure / Resources</a:t>
            </a:r>
            <a:endParaRPr lang="en-US" sz="1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9245" y="4595336"/>
            <a:ext cx="449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5. </a:t>
            </a:r>
            <a:r>
              <a:rPr lang="en-US" sz="1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Governance and Leadership</a:t>
            </a:r>
            <a:endParaRPr lang="en-US" sz="16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76870" y="4964668"/>
            <a:ext cx="449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6. Students’ Support Facilities</a:t>
            </a:r>
            <a:endParaRPr lang="en-US" sz="1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6870" y="5638800"/>
            <a:ext cx="36521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  <a:r>
              <a:rPr lang="en-US" dirty="0" smtClean="0"/>
              <a:t>.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Innovative and Best Practices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2987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3" grpId="0"/>
      <p:bldP spid="14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 Initiatives for Quality Enhancement ( UGC):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090" y="1474282"/>
            <a:ext cx="595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1. Providing Regulatory Services to Maintain Quality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0837" y="1981200"/>
            <a:ext cx="48142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  <a:r>
              <a:rPr lang="en-US" dirty="0" smtClean="0"/>
              <a:t>. Prescribing Norms and Standards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6833" y="2350532"/>
            <a:ext cx="6061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3. Recommending Govt / Different SRAs of suitable Plans 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rgbClr val="00B050"/>
                </a:solidFill>
              </a:rPr>
              <a:t>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96834" y="2895600"/>
            <a:ext cx="75851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4. Coordinating and Monitoring HE Programs in all over the Country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77091" y="3541931"/>
            <a:ext cx="66381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solidFill>
                  <a:srgbClr val="7030A0"/>
                </a:solidFill>
              </a:rPr>
              <a:t>Initiatives for Quality Enhancement ( </a:t>
            </a:r>
            <a:r>
              <a:rPr lang="en-US" sz="2400" dirty="0" smtClean="0">
                <a:solidFill>
                  <a:srgbClr val="7030A0"/>
                </a:solidFill>
              </a:rPr>
              <a:t>University)</a:t>
            </a:r>
          </a:p>
          <a:p>
            <a:pPr algn="just"/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3167" y="4191000"/>
            <a:ext cx="595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1. Providing Regulatory Service to maintain Quality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4724400"/>
            <a:ext cx="541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2</a:t>
            </a:r>
            <a:r>
              <a:rPr lang="en-US" b="1" dirty="0" smtClean="0">
                <a:solidFill>
                  <a:srgbClr val="0070C0"/>
                </a:solidFill>
              </a:rPr>
              <a:t>. Prescribing Norms and Regulations for Affiliation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43000" y="525780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3. Developing Curriculum  / Syllabus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3000" y="5668854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4. Organizing Staff Development Programs  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28898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30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solidFill>
                  <a:srgbClr val="C00000"/>
                </a:solidFill>
              </a:rPr>
              <a:t> Strategies for Quality Enhancement in HEIs: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090" y="1474282"/>
            <a:ext cx="4352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1. Policy Formulation and Implementation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0837" y="1981200"/>
            <a:ext cx="7823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. Prescribing  Workable Norms and Standards for establishing HEIs and Appointment of Teachers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0735" y="2819400"/>
            <a:ext cx="530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b</a:t>
            </a:r>
            <a:r>
              <a:rPr lang="en-US" dirty="0" smtClean="0">
                <a:solidFill>
                  <a:srgbClr val="C00000"/>
                </a:solidFill>
              </a:rPr>
              <a:t>. Regulating the Commercialization of Private HEIs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67856" y="3352800"/>
            <a:ext cx="7051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</a:t>
            </a:r>
            <a:r>
              <a:rPr lang="en-US" b="1" dirty="0" smtClean="0">
                <a:solidFill>
                  <a:srgbClr val="002060"/>
                </a:solidFill>
              </a:rPr>
              <a:t>. Enforcement of the Implementation of the Norms Uniformly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63958" y="3886200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d</a:t>
            </a:r>
            <a:r>
              <a:rPr lang="en-US" b="1" dirty="0" smtClean="0">
                <a:solidFill>
                  <a:srgbClr val="0070C0"/>
                </a:solidFill>
              </a:rPr>
              <a:t>. Mandatory Assessment and Accreditation at all level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0837" y="4542954"/>
            <a:ext cx="7601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e. Developing Policy for review of Minimum Standards at a Regular Interval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2544" y="5114856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f</a:t>
            </a:r>
            <a:r>
              <a:rPr lang="en-US" b="1" dirty="0" smtClean="0">
                <a:solidFill>
                  <a:srgbClr val="002060"/>
                </a:solidFill>
              </a:rPr>
              <a:t>. Developing Policy for Mandatory Academic Audit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981890" y="5758934"/>
            <a:ext cx="595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7030A0"/>
                </a:solidFill>
              </a:rPr>
              <a:t>h</a:t>
            </a:r>
            <a:r>
              <a:rPr lang="en-US" b="1" dirty="0" smtClean="0">
                <a:solidFill>
                  <a:srgbClr val="7030A0"/>
                </a:solidFill>
              </a:rPr>
              <a:t>. Establishment of Regional Monitoring Cell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970723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9" grpId="0"/>
      <p:bldP spid="10" grpId="0"/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solidFill>
                  <a:srgbClr val="C00000"/>
                </a:solidFill>
              </a:rPr>
              <a:t>2. Academic Consideration: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090" y="1474282"/>
            <a:ext cx="70191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a</a:t>
            </a:r>
            <a:r>
              <a:rPr lang="en-US" b="1" dirty="0" smtClean="0">
                <a:solidFill>
                  <a:srgbClr val="002060"/>
                </a:solidFill>
              </a:rPr>
              <a:t>. Defining Mission, Vision and Goals of </a:t>
            </a:r>
            <a:r>
              <a:rPr lang="en-US" b="1" dirty="0">
                <a:solidFill>
                  <a:srgbClr val="002060"/>
                </a:solidFill>
              </a:rPr>
              <a:t>H</a:t>
            </a:r>
            <a:r>
              <a:rPr lang="en-US" b="1" dirty="0" smtClean="0">
                <a:solidFill>
                  <a:srgbClr val="002060"/>
                </a:solidFill>
              </a:rPr>
              <a:t>EIs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0837" y="1981200"/>
            <a:ext cx="36706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  <a:r>
              <a:rPr lang="en-US" dirty="0" smtClean="0"/>
              <a:t>. Access to Academic Program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8909" y="2558396"/>
            <a:ext cx="5696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</a:t>
            </a:r>
            <a:r>
              <a:rPr lang="en-US" b="1" dirty="0" smtClean="0">
                <a:solidFill>
                  <a:srgbClr val="00B050"/>
                </a:solidFill>
              </a:rPr>
              <a:t>. Updating the Curriculum as per the UGC Framework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909" y="3244334"/>
            <a:ext cx="530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d. More Program options and Courses on HE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04930" y="3985736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e</a:t>
            </a:r>
            <a:r>
              <a:rPr lang="en-US" b="1" dirty="0" smtClean="0">
                <a:solidFill>
                  <a:srgbClr val="0070C0"/>
                </a:solidFill>
              </a:rPr>
              <a:t>. Introduction of Add-on Courses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0837" y="4542954"/>
            <a:ext cx="7601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f</a:t>
            </a:r>
            <a:r>
              <a:rPr lang="en-US" b="1" dirty="0" smtClean="0">
                <a:solidFill>
                  <a:srgbClr val="C00000"/>
                </a:solidFill>
              </a:rPr>
              <a:t>. Development of Consultancy and Extension Programs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2544" y="513404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g</a:t>
            </a:r>
            <a:r>
              <a:rPr lang="en-US" b="1" dirty="0" smtClean="0">
                <a:solidFill>
                  <a:srgbClr val="002060"/>
                </a:solidFill>
              </a:rPr>
              <a:t>. Sharing Research and Networking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4" name="TextBox 5"/>
          <p:cNvSpPr txBox="1"/>
          <p:nvPr/>
        </p:nvSpPr>
        <p:spPr>
          <a:xfrm>
            <a:off x="873617" y="5758934"/>
            <a:ext cx="5952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7030A0"/>
                </a:solidFill>
              </a:rPr>
              <a:t>h</a:t>
            </a:r>
            <a:r>
              <a:rPr lang="en-US" b="1" dirty="0" smtClean="0">
                <a:solidFill>
                  <a:srgbClr val="7030A0"/>
                </a:solidFill>
              </a:rPr>
              <a:t>. Appointment of Qualified Teachers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93345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1" grpId="0"/>
      <p:bldP spid="12" grpId="0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83820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solidFill>
                  <a:srgbClr val="C00000"/>
                </a:solidFill>
              </a:rPr>
              <a:t>i</a:t>
            </a:r>
            <a:r>
              <a:rPr lang="en-US" sz="2000" dirty="0" smtClean="0">
                <a:solidFill>
                  <a:srgbClr val="C00000"/>
                </a:solidFill>
              </a:rPr>
              <a:t>. Organization of Regular Staff  Development Program / Activities</a:t>
            </a:r>
            <a:endParaRPr lang="en-US" sz="2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77090" y="1474282"/>
            <a:ext cx="5571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j</a:t>
            </a:r>
            <a:r>
              <a:rPr lang="en-US" b="1" dirty="0" smtClean="0">
                <a:solidFill>
                  <a:srgbClr val="002060"/>
                </a:solidFill>
              </a:rPr>
              <a:t>. Providing personal Supports to Staff and Students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10837" y="1981200"/>
            <a:ext cx="4089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</a:t>
            </a:r>
            <a:r>
              <a:rPr lang="en-US" dirty="0" smtClean="0"/>
              <a:t>. Preparation of Academic Calendar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0735" y="2710934"/>
            <a:ext cx="5696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l</a:t>
            </a:r>
            <a:r>
              <a:rPr lang="en-US" b="1" dirty="0" smtClean="0">
                <a:solidFill>
                  <a:srgbClr val="00B050"/>
                </a:solidFill>
              </a:rPr>
              <a:t>. Providing Open library System to the Students </a:t>
            </a: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10837" y="3429000"/>
            <a:ext cx="5308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m</a:t>
            </a:r>
            <a:r>
              <a:rPr lang="en-US" dirty="0" smtClean="0">
                <a:solidFill>
                  <a:srgbClr val="C00000"/>
                </a:solidFill>
              </a:rPr>
              <a:t>. Integration of IT in Curriculum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0735" y="3852792"/>
            <a:ext cx="7051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n</a:t>
            </a:r>
            <a:r>
              <a:rPr lang="en-US" b="1" dirty="0" smtClean="0">
                <a:solidFill>
                  <a:srgbClr val="002060"/>
                </a:solidFill>
              </a:rPr>
              <a:t>. Provision of Guidance and Counseling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4355068"/>
            <a:ext cx="7086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o</a:t>
            </a:r>
            <a:r>
              <a:rPr lang="en-US" b="1" dirty="0" smtClean="0">
                <a:solidFill>
                  <a:srgbClr val="0070C0"/>
                </a:solidFill>
              </a:rPr>
              <a:t>. Introduction and Implementation of  CBCS / CCE  in True sense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10837" y="4727620"/>
            <a:ext cx="7601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p</a:t>
            </a:r>
            <a:r>
              <a:rPr lang="en-US" b="1" dirty="0" smtClean="0">
                <a:solidFill>
                  <a:srgbClr val="C00000"/>
                </a:solidFill>
              </a:rPr>
              <a:t>. Mandatory of Teacher Exchange program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2544" y="5299522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q</a:t>
            </a:r>
            <a:r>
              <a:rPr lang="en-US" b="1" dirty="0" smtClean="0">
                <a:solidFill>
                  <a:srgbClr val="002060"/>
                </a:solidFill>
              </a:rPr>
              <a:t>. More Provision for Students’ Activities</a:t>
            </a:r>
            <a:endParaRPr lang="en-US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4838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aveform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aveform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309</TotalTime>
  <Words>397</Words>
  <Application>Microsoft Office PowerPoint</Application>
  <PresentationFormat>On-screen Show (4:3)</PresentationFormat>
  <Paragraphs>56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Waveform</vt:lpstr>
      <vt:lpstr>Slide 1</vt:lpstr>
      <vt:lpstr>Slide 2</vt:lpstr>
      <vt:lpstr>Slide 3</vt:lpstr>
      <vt:lpstr>Slide 4</vt:lpstr>
      <vt:lpstr>Slide 5</vt:lpstr>
      <vt:lpstr>Slide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Oltuser</dc:creator>
  <cp:lastModifiedBy>Oltuser</cp:lastModifiedBy>
  <cp:revision>40</cp:revision>
  <dcterms:created xsi:type="dcterms:W3CDTF">2019-01-16T15:20:37Z</dcterms:created>
  <dcterms:modified xsi:type="dcterms:W3CDTF">2019-12-12T13:37:53Z</dcterms:modified>
</cp:coreProperties>
</file>