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AC0F1-BF62-439D-89A3-ABA95909D710}" type="datetimeFigureOut">
              <a:rPr lang="en-US" smtClean="0"/>
              <a:pPr/>
              <a:t>12/12/2019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A332C-6E13-49EB-939B-AE63F4838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AC0F1-BF62-439D-89A3-ABA95909D710}" type="datetimeFigureOut">
              <a:rPr lang="en-US" smtClean="0"/>
              <a:pPr/>
              <a:t>12/12/2019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A332C-6E13-49EB-939B-AE63F4838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AC0F1-BF62-439D-89A3-ABA95909D710}" type="datetimeFigureOut">
              <a:rPr lang="en-US" smtClean="0"/>
              <a:pPr/>
              <a:t>12/12/2019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A332C-6E13-49EB-939B-AE63F4838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AC0F1-BF62-439D-89A3-ABA95909D710}" type="datetimeFigureOut">
              <a:rPr lang="en-US" smtClean="0"/>
              <a:pPr/>
              <a:t>12/12/2019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A332C-6E13-49EB-939B-AE63F4838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AC0F1-BF62-439D-89A3-ABA95909D710}" type="datetimeFigureOut">
              <a:rPr lang="en-US" smtClean="0"/>
              <a:pPr/>
              <a:t>12/12/2019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A332C-6E13-49EB-939B-AE63F4838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AC0F1-BF62-439D-89A3-ABA95909D710}" type="datetimeFigureOut">
              <a:rPr lang="en-US" smtClean="0"/>
              <a:pPr/>
              <a:t>12/12/2019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A332C-6E13-49EB-939B-AE63F4838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AC0F1-BF62-439D-89A3-ABA95909D710}" type="datetimeFigureOut">
              <a:rPr lang="en-US" smtClean="0"/>
              <a:pPr/>
              <a:t>12/12/2019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A332C-6E13-49EB-939B-AE63F4838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AC0F1-BF62-439D-89A3-ABA95909D710}" type="datetimeFigureOut">
              <a:rPr lang="en-US" smtClean="0"/>
              <a:pPr/>
              <a:t>12/12/2019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A332C-6E13-49EB-939B-AE63F4838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AC0F1-BF62-439D-89A3-ABA95909D710}" type="datetimeFigureOut">
              <a:rPr lang="en-US" smtClean="0"/>
              <a:pPr/>
              <a:t>12/12/2019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A332C-6E13-49EB-939B-AE63F4838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AC0F1-BF62-439D-89A3-ABA95909D710}" type="datetimeFigureOut">
              <a:rPr lang="en-US" smtClean="0"/>
              <a:pPr/>
              <a:t>12/12/2019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A332C-6E13-49EB-939B-AE63F4838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AC0F1-BF62-439D-89A3-ABA95909D710}" type="datetimeFigureOut">
              <a:rPr lang="en-US" smtClean="0"/>
              <a:pPr/>
              <a:t>12/12/2019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A332C-6E13-49EB-939B-AE63F4838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EAC0F1-BF62-439D-89A3-ABA95909D710}" type="datetimeFigureOut">
              <a:rPr lang="en-US" smtClean="0"/>
              <a:pPr/>
              <a:t>12/12/2019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9A332C-6E13-49EB-939B-AE63F4838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1"/>
            <a:ext cx="7772400" cy="2286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Role of Teacher in Inclusive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Education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27.04.2017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Mr. 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K.K.Biswal</a:t>
            </a:r>
            <a:endPara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Asst. Professor </a:t>
            </a:r>
          </a:p>
          <a:p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Harkamaya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College of Education</a:t>
            </a: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Meaning: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r>
              <a:rPr lang="en-GB" altLang="fi-FI" sz="2800" dirty="0" smtClean="0">
                <a:latin typeface="Times New Roman" pitchFamily="18" charset="0"/>
                <a:cs typeface="Times New Roman" pitchFamily="18" charset="0"/>
              </a:rPr>
              <a:t>By inclusion we mean not only equal educational opportunities for all but also the </a:t>
            </a:r>
            <a:r>
              <a:rPr lang="en-GB" altLang="fi-FI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strategies and structures </a:t>
            </a:r>
            <a:r>
              <a:rPr lang="en-GB" altLang="fi-FI" sz="2800" dirty="0" smtClean="0">
                <a:latin typeface="Times New Roman" pitchFamily="18" charset="0"/>
                <a:cs typeface="Times New Roman" pitchFamily="18" charset="0"/>
              </a:rPr>
              <a:t>that guarantee successful learning for </a:t>
            </a:r>
            <a:r>
              <a:rPr lang="en-GB" altLang="fi-FI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all students</a:t>
            </a:r>
            <a:r>
              <a:rPr lang="en-GB" altLang="fi-FI" sz="28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FontTx/>
              <a:buNone/>
            </a:pPr>
            <a:r>
              <a:rPr lang="en-GB" altLang="fi-FI" sz="2800" dirty="0" smtClean="0">
                <a:latin typeface="Times New Roman" pitchFamily="18" charset="0"/>
                <a:cs typeface="Times New Roman" pitchFamily="18" charset="0"/>
              </a:rPr>
              <a:t>A system that allows all students to be successful learners: </a:t>
            </a:r>
          </a:p>
          <a:p>
            <a:r>
              <a:rPr lang="en-GB" altLang="fi-FI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strong appreciation for education</a:t>
            </a:r>
          </a:p>
          <a:p>
            <a:r>
              <a:rPr lang="en-GB" altLang="fi-FI" sz="2800" dirty="0" smtClean="0">
                <a:latin typeface="Times New Roman" pitchFamily="18" charset="0"/>
                <a:cs typeface="Times New Roman" pitchFamily="18" charset="0"/>
              </a:rPr>
              <a:t>educational structures that </a:t>
            </a:r>
            <a:r>
              <a:rPr lang="en-GB" altLang="fi-FI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prevent exclusion</a:t>
            </a:r>
          </a:p>
          <a:p>
            <a:r>
              <a:rPr lang="en-GB" altLang="fi-FI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activities and pedagogies </a:t>
            </a:r>
            <a:r>
              <a:rPr lang="en-GB" altLang="fi-FI" sz="2800" dirty="0" smtClean="0">
                <a:latin typeface="Times New Roman" pitchFamily="18" charset="0"/>
                <a:cs typeface="Times New Roman" pitchFamily="18" charset="0"/>
              </a:rPr>
              <a:t>that </a:t>
            </a:r>
            <a:r>
              <a:rPr lang="en-GB" altLang="fi-FI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facilitate inclusiveness.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2057400"/>
          </a:xfrm>
        </p:spPr>
        <p:txBody>
          <a:bodyPr>
            <a:normAutofit fontScale="90000"/>
          </a:bodyPr>
          <a:lstStyle/>
          <a:p>
            <a:pPr marL="74613" indent="0" algn="l"/>
            <a:r>
              <a:rPr lang="en-GB" altLang="fi-FI" dirty="0" smtClean="0">
                <a:solidFill>
                  <a:srgbClr val="FF0000"/>
                </a:solidFill>
              </a:rPr>
              <a:t/>
            </a:r>
            <a:br>
              <a:rPr lang="en-GB" altLang="fi-FI" dirty="0" smtClean="0">
                <a:solidFill>
                  <a:srgbClr val="FF0000"/>
                </a:solidFill>
              </a:rPr>
            </a:br>
            <a:r>
              <a:rPr lang="en-GB" altLang="fi-FI" dirty="0" smtClean="0">
                <a:solidFill>
                  <a:srgbClr val="FF0000"/>
                </a:solidFill>
              </a:rPr>
              <a:t> </a:t>
            </a:r>
            <a:r>
              <a:rPr lang="en-GB" altLang="fi-FI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they need....   </a:t>
            </a:r>
            <a:r>
              <a:rPr lang="en-GB" altLang="fi-FI" dirty="0" smtClean="0">
                <a:solidFill>
                  <a:srgbClr val="FF0000"/>
                </a:solidFill>
              </a:rPr>
              <a:t/>
            </a:r>
            <a:br>
              <a:rPr lang="en-GB" altLang="fi-FI" dirty="0" smtClean="0">
                <a:solidFill>
                  <a:srgbClr val="FF0000"/>
                </a:solidFill>
              </a:rPr>
            </a:br>
            <a:r>
              <a:rPr lang="en-GB" altLang="fi-FI" dirty="0" smtClean="0">
                <a:solidFill>
                  <a:srgbClr val="FF0000"/>
                </a:solidFill>
              </a:rPr>
              <a:t> </a:t>
            </a:r>
            <a:r>
              <a:rPr lang="en-GB" altLang="fi-FI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general support, intensified support</a:t>
            </a:r>
            <a:r>
              <a:rPr lang="en-US" altLang="fi-FI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and special support</a:t>
            </a:r>
            <a:r>
              <a:rPr lang="en-US" altLang="fi-FI" sz="4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altLang="fi-FI" dirty="0" smtClean="0"/>
              <a:t/>
            </a:r>
            <a:br>
              <a:rPr lang="en-US" altLang="fi-FI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fi-FI" dirty="0" smtClean="0">
              <a:solidFill>
                <a:srgbClr val="0070C0"/>
              </a:solidFill>
            </a:endParaRPr>
          </a:p>
          <a:p>
            <a:pPr>
              <a:buFontTx/>
              <a:buNone/>
            </a:pPr>
            <a:r>
              <a:rPr lang="fi-FI" dirty="0" smtClean="0"/>
              <a:t/>
            </a:r>
            <a:br>
              <a:rPr lang="fi-FI" dirty="0" smtClean="0"/>
            </a:br>
            <a:r>
              <a:rPr lang="en-US" dirty="0" smtClean="0"/>
              <a:t>Focus points in developing the content of teacher education include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teaching and guidance of </a:t>
            </a:r>
            <a:r>
              <a:rPr lang="en-US" dirty="0" smtClean="0">
                <a:solidFill>
                  <a:srgbClr val="FF0000"/>
                </a:solidFill>
              </a:rPr>
              <a:t>students requiring a greater level of support</a:t>
            </a:r>
            <a:r>
              <a:rPr lang="en-US" dirty="0" smtClean="0"/>
              <a:t>,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</a:t>
            </a:r>
            <a:r>
              <a:rPr lang="fi-FI" dirty="0" smtClean="0"/>
              <a:t>development of </a:t>
            </a:r>
            <a:r>
              <a:rPr lang="fi-FI" dirty="0" smtClean="0">
                <a:solidFill>
                  <a:srgbClr val="FF0000"/>
                </a:solidFill>
              </a:rPr>
              <a:t>learning environments</a:t>
            </a:r>
            <a:r>
              <a:rPr lang="fi-FI" dirty="0" smtClean="0"/>
              <a:t>,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</a:t>
            </a:r>
            <a:r>
              <a:rPr lang="en-US" dirty="0" err="1" smtClean="0"/>
              <a:t>utilisation</a:t>
            </a:r>
            <a:r>
              <a:rPr lang="en-US" dirty="0" smtClean="0"/>
              <a:t> of </a:t>
            </a:r>
            <a:r>
              <a:rPr lang="en-US" dirty="0" smtClean="0">
                <a:solidFill>
                  <a:srgbClr val="FF0000"/>
                </a:solidFill>
              </a:rPr>
              <a:t>information and </a:t>
            </a:r>
            <a:r>
              <a:rPr lang="fi-FI" dirty="0" smtClean="0">
                <a:solidFill>
                  <a:srgbClr val="FF0000"/>
                </a:solidFill>
              </a:rPr>
              <a:t>communication technology</a:t>
            </a:r>
            <a:r>
              <a:rPr lang="fi-FI" dirty="0" smtClean="0"/>
              <a:t>, </a:t>
            </a:r>
          </a:p>
          <a:p>
            <a:pPr>
              <a:buFont typeface="Wingdings" pitchFamily="2" charset="2"/>
              <a:buChar char="Ø"/>
            </a:pPr>
            <a:r>
              <a:rPr lang="fi-FI" dirty="0" smtClean="0"/>
              <a:t>issues related </a:t>
            </a:r>
            <a:r>
              <a:rPr lang="en-US" dirty="0" smtClean="0"/>
              <a:t>to a </a:t>
            </a:r>
            <a:r>
              <a:rPr lang="en-US" dirty="0" smtClean="0">
                <a:solidFill>
                  <a:srgbClr val="FF0000"/>
                </a:solidFill>
              </a:rPr>
              <a:t>multicultural society</a:t>
            </a:r>
            <a:r>
              <a:rPr lang="en-US" dirty="0" smtClean="0"/>
              <a:t>,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cooperation between school and home </a:t>
            </a:r>
            <a:r>
              <a:rPr lang="en-US" dirty="0" smtClean="0"/>
              <a:t>and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cooperation with the world of work.</a:t>
            </a:r>
            <a:endParaRPr lang="fi-FI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Role of Teacher: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Tx/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profession of a teacher is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regulated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and the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qualifications required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from teachers are </a:t>
            </a:r>
            <a:r>
              <a:rPr lang="fi-FI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defined in legislation.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Tx/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Higher education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institutions </a:t>
            </a:r>
            <a:r>
              <a:rPr lang="fi-FI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decide independently on the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contents of teacher education.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Tx/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link between teaching and research is emphasized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the education. The objective is to produce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teachers with a research orientation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their work, who are capable </a:t>
            </a:r>
            <a:r>
              <a:rPr lang="fi-FI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fi-FI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independent problem-solving</a:t>
            </a:r>
            <a:r>
              <a:rPr lang="fi-FI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have the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capacity to utilize the most recent research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in the fields of education and the subjects taught. </a:t>
            </a:r>
            <a:endParaRPr lang="fi-FI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i-FI" dirty="0" smtClean="0">
                <a:solidFill>
                  <a:srgbClr val="0070C0"/>
                </a:solidFill>
              </a:rPr>
              <a:t>Guided teaching practice</a:t>
            </a:r>
          </a:p>
          <a:p>
            <a:pPr>
              <a:buFontTx/>
              <a:buNone/>
            </a:pPr>
            <a:r>
              <a:rPr lang="en-US" dirty="0" smtClean="0"/>
              <a:t>All teacher education also involves </a:t>
            </a:r>
            <a:r>
              <a:rPr lang="en-US" dirty="0" smtClean="0">
                <a:solidFill>
                  <a:srgbClr val="FF0000"/>
                </a:solidFill>
              </a:rPr>
              <a:t>pedagogical studies </a:t>
            </a:r>
            <a:r>
              <a:rPr lang="fi-FI" dirty="0" smtClean="0"/>
              <a:t>and </a:t>
            </a:r>
            <a:r>
              <a:rPr lang="fi-FI" dirty="0" smtClean="0">
                <a:solidFill>
                  <a:srgbClr val="FF0000"/>
                </a:solidFill>
              </a:rPr>
              <a:t>guided teaching </a:t>
            </a:r>
            <a:r>
              <a:rPr lang="en-US" dirty="0" smtClean="0">
                <a:solidFill>
                  <a:srgbClr val="FF0000"/>
                </a:solidFill>
              </a:rPr>
              <a:t>practice</a:t>
            </a:r>
            <a:r>
              <a:rPr lang="en-US" dirty="0" smtClean="0"/>
              <a:t>, which is implemented in the </a:t>
            </a:r>
            <a:r>
              <a:rPr lang="en-US" dirty="0" smtClean="0">
                <a:solidFill>
                  <a:srgbClr val="FF0000"/>
                </a:solidFill>
              </a:rPr>
              <a:t>universities’ own schools </a:t>
            </a:r>
            <a:r>
              <a:rPr lang="en-US" dirty="0" smtClean="0"/>
              <a:t>for teaching practice </a:t>
            </a:r>
            <a:r>
              <a:rPr lang="en-US" dirty="0" smtClean="0">
                <a:solidFill>
                  <a:srgbClr val="FF0000"/>
                </a:solidFill>
              </a:rPr>
              <a:t>or other schools </a:t>
            </a:r>
            <a:r>
              <a:rPr lang="en-US" dirty="0" smtClean="0"/>
              <a:t>nominated for the purpose. </a:t>
            </a:r>
          </a:p>
          <a:p>
            <a:pPr>
              <a:buFontTx/>
              <a:buNone/>
            </a:pPr>
            <a:r>
              <a:rPr lang="en-US" dirty="0" smtClean="0"/>
              <a:t>Guided teaching practice involves the </a:t>
            </a:r>
            <a:r>
              <a:rPr lang="en-US" dirty="0" smtClean="0">
                <a:solidFill>
                  <a:srgbClr val="FF0000"/>
                </a:solidFill>
              </a:rPr>
              <a:t>giving of lessons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guidance discussions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rgbClr val="FF0000"/>
                </a:solidFill>
              </a:rPr>
              <a:t>familiarization with tasks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rgbClr val="FF0000"/>
                </a:solidFill>
              </a:rPr>
              <a:t>responsibilities</a:t>
            </a:r>
            <a:r>
              <a:rPr lang="en-US" dirty="0" smtClean="0"/>
              <a:t> related to various issues </a:t>
            </a:r>
            <a:r>
              <a:rPr lang="en-US" dirty="0" smtClean="0">
                <a:solidFill>
                  <a:srgbClr val="FF0000"/>
                </a:solidFill>
              </a:rPr>
              <a:t>arising in the everyday life of </a:t>
            </a:r>
            <a:r>
              <a:rPr lang="fi-FI" dirty="0" smtClean="0">
                <a:solidFill>
                  <a:srgbClr val="FF0000"/>
                </a:solidFill>
              </a:rPr>
              <a:t>schools</a:t>
            </a:r>
            <a:r>
              <a:rPr lang="fi-FI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215</Words>
  <Application>Microsoft Office PowerPoint</Application>
  <PresentationFormat>On-screen Show (4:3)</PresentationFormat>
  <Paragraphs>26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  Role of Teacher in Inclusive Education  27.04.2017  </vt:lpstr>
      <vt:lpstr>Meaning:</vt:lpstr>
      <vt:lpstr>  they need....     general support, intensified support and special support.  </vt:lpstr>
      <vt:lpstr>Role of Teacher: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Role of Teacher in Inclusive Education(B.Ed)</dc:title>
  <dc:creator>Oltuser</dc:creator>
  <cp:lastModifiedBy>Oltuser</cp:lastModifiedBy>
  <cp:revision>9</cp:revision>
  <dcterms:created xsi:type="dcterms:W3CDTF">2019-12-10T06:21:24Z</dcterms:created>
  <dcterms:modified xsi:type="dcterms:W3CDTF">2019-12-12T09:31:44Z</dcterms:modified>
</cp:coreProperties>
</file>