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8" r:id="rId5"/>
    <p:sldId id="259" r:id="rId6"/>
    <p:sldId id="260" r:id="rId7"/>
    <p:sldId id="261" r:id="rId8"/>
    <p:sldId id="263" r:id="rId9"/>
    <p:sldId id="262" r:id="rId10"/>
    <p:sldId id="264" r:id="rId11"/>
    <p:sldId id="266" r:id="rId12"/>
    <p:sldId id="265" r:id="rId13"/>
    <p:sldId id="267" r:id="rId14"/>
    <p:sldId id="269" r:id="rId15"/>
    <p:sldId id="270" r:id="rId16"/>
    <p:sldId id="271" r:id="rId17"/>
    <p:sldId id="272" r:id="rId18"/>
    <p:sldId id="273" r:id="rId19"/>
    <p:sldId id="274"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F3B5739-B79E-4C12-AE24-E743C2A090C0}" type="datetimeFigureOut">
              <a:rPr lang="en-US" smtClean="0"/>
              <a:pPr/>
              <a:t>2/22/2020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608A80-AE38-4328-A8D9-00473B8F06F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F3B5739-B79E-4C12-AE24-E743C2A090C0}" type="datetimeFigureOut">
              <a:rPr lang="en-US" smtClean="0"/>
              <a:pPr/>
              <a:t>2/22/2020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608A80-AE38-4328-A8D9-00473B8F06F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F3B5739-B79E-4C12-AE24-E743C2A090C0}" type="datetimeFigureOut">
              <a:rPr lang="en-US" smtClean="0"/>
              <a:pPr/>
              <a:t>2/22/2020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608A80-AE38-4328-A8D9-00473B8F06F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F3B5739-B79E-4C12-AE24-E743C2A090C0}" type="datetimeFigureOut">
              <a:rPr lang="en-US" smtClean="0"/>
              <a:pPr/>
              <a:t>2/22/2020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608A80-AE38-4328-A8D9-00473B8F06F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F3B5739-B79E-4C12-AE24-E743C2A090C0}" type="datetimeFigureOut">
              <a:rPr lang="en-US" smtClean="0"/>
              <a:pPr/>
              <a:t>2/22/2020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C608A80-AE38-4328-A8D9-00473B8F06F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F3B5739-B79E-4C12-AE24-E743C2A090C0}" type="datetimeFigureOut">
              <a:rPr lang="en-US" smtClean="0"/>
              <a:pPr/>
              <a:t>2/22/2020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C608A80-AE38-4328-A8D9-00473B8F06F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F3B5739-B79E-4C12-AE24-E743C2A090C0}" type="datetimeFigureOut">
              <a:rPr lang="en-US" smtClean="0"/>
              <a:pPr/>
              <a:t>2/22/2020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C608A80-AE38-4328-A8D9-00473B8F06F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F3B5739-B79E-4C12-AE24-E743C2A090C0}" type="datetimeFigureOut">
              <a:rPr lang="en-US" smtClean="0"/>
              <a:pPr/>
              <a:t>2/22/2020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608A80-AE38-4328-A8D9-00473B8F06F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F3B5739-B79E-4C12-AE24-E743C2A090C0}" type="datetimeFigureOut">
              <a:rPr lang="en-US" smtClean="0"/>
              <a:pPr/>
              <a:t>2/22/2020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608A80-AE38-4328-A8D9-00473B8F06F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F3B5739-B79E-4C12-AE24-E743C2A090C0}" type="datetimeFigureOut">
              <a:rPr lang="en-US" smtClean="0"/>
              <a:pPr/>
              <a:t>2/22/2020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608A80-AE38-4328-A8D9-00473B8F06F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F3B5739-B79E-4C12-AE24-E743C2A090C0}" type="datetimeFigureOut">
              <a:rPr lang="en-US" smtClean="0"/>
              <a:pPr/>
              <a:t>2/22/2020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608A80-AE38-4328-A8D9-00473B8F06F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3B5739-B79E-4C12-AE24-E743C2A090C0}" type="datetimeFigureOut">
              <a:rPr lang="en-US" smtClean="0"/>
              <a:pPr/>
              <a:t>2/22/2020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608A80-AE38-4328-A8D9-00473B8F06F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easchooltours.com/blog/why-is-learning-outside-the-classroom-so-important/"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04801"/>
            <a:ext cx="7772400" cy="2819400"/>
          </a:xfrm>
        </p:spPr>
        <p:txBody>
          <a:bodyPr>
            <a:normAutofit fontScale="90000"/>
          </a:bodyPr>
          <a:lstStyle/>
          <a:p>
            <a:r>
              <a:rPr lang="en-US" dirty="0" smtClean="0">
                <a:solidFill>
                  <a:srgbClr val="00B050"/>
                </a:solidFill>
                <a:latin typeface="Algerian" pitchFamily="82" charset="0"/>
              </a:rPr>
              <a:t/>
            </a:r>
            <a:br>
              <a:rPr lang="en-US" dirty="0" smtClean="0">
                <a:solidFill>
                  <a:srgbClr val="00B050"/>
                </a:solidFill>
                <a:latin typeface="Algerian" pitchFamily="82" charset="0"/>
              </a:rPr>
            </a:br>
            <a:r>
              <a:rPr lang="en-US" dirty="0" smtClean="0">
                <a:solidFill>
                  <a:srgbClr val="00B050"/>
                </a:solidFill>
                <a:latin typeface="Algerian" pitchFamily="82" charset="0"/>
              </a:rPr>
              <a:t>Learning Beyond Classroom: the Future of Education</a:t>
            </a:r>
            <a:br>
              <a:rPr lang="en-US" dirty="0" smtClean="0">
                <a:solidFill>
                  <a:srgbClr val="00B050"/>
                </a:solidFill>
                <a:latin typeface="Algerian" pitchFamily="82" charset="0"/>
              </a:rPr>
            </a:br>
            <a:r>
              <a:rPr lang="en-US" dirty="0" smtClean="0">
                <a:latin typeface="Times New Roman" pitchFamily="18" charset="0"/>
                <a:cs typeface="Times New Roman" pitchFamily="18" charset="0"/>
              </a:rPr>
              <a:t>“A Paradigm Shift…”</a:t>
            </a:r>
            <a:endParaRPr lang="en-US" dirty="0">
              <a:solidFill>
                <a:srgbClr val="00B050"/>
              </a:solidFill>
              <a:latin typeface="Algerian" pitchFamily="82" charset="0"/>
            </a:endParaRPr>
          </a:p>
        </p:txBody>
      </p:sp>
      <p:sp>
        <p:nvSpPr>
          <p:cNvPr id="3" name="Subtitle 2"/>
          <p:cNvSpPr>
            <a:spLocks noGrp="1"/>
          </p:cNvSpPr>
          <p:nvPr>
            <p:ph type="subTitle" idx="1"/>
          </p:nvPr>
        </p:nvSpPr>
        <p:spPr>
          <a:xfrm>
            <a:off x="1371600" y="2971800"/>
            <a:ext cx="6400800" cy="2667000"/>
          </a:xfrm>
        </p:spPr>
        <p:txBody>
          <a:bodyPr>
            <a:normAutofit/>
          </a:bodyPr>
          <a:lstStyle/>
          <a:p>
            <a:r>
              <a:rPr lang="en-US" sz="2800" dirty="0" smtClean="0">
                <a:solidFill>
                  <a:srgbClr val="00B0F0"/>
                </a:solidFill>
                <a:latin typeface="Times New Roman" pitchFamily="18" charset="0"/>
                <a:cs typeface="Times New Roman" pitchFamily="18" charset="0"/>
              </a:rPr>
              <a:t>Dr. </a:t>
            </a:r>
            <a:r>
              <a:rPr lang="en-US" sz="2800" dirty="0" err="1" smtClean="0">
                <a:solidFill>
                  <a:srgbClr val="00B0F0"/>
                </a:solidFill>
                <a:latin typeface="Times New Roman" pitchFamily="18" charset="0"/>
                <a:cs typeface="Times New Roman" pitchFamily="18" charset="0"/>
              </a:rPr>
              <a:t>Sanjukta</a:t>
            </a:r>
            <a:r>
              <a:rPr lang="en-US" sz="2800" dirty="0" smtClean="0">
                <a:solidFill>
                  <a:srgbClr val="00B0F0"/>
                </a:solidFill>
                <a:latin typeface="Times New Roman" pitchFamily="18" charset="0"/>
                <a:cs typeface="Times New Roman" pitchFamily="18" charset="0"/>
              </a:rPr>
              <a:t> </a:t>
            </a:r>
            <a:r>
              <a:rPr lang="en-US" sz="2800" dirty="0" err="1" smtClean="0">
                <a:solidFill>
                  <a:srgbClr val="00B0F0"/>
                </a:solidFill>
                <a:latin typeface="Times New Roman" pitchFamily="18" charset="0"/>
                <a:cs typeface="Times New Roman" pitchFamily="18" charset="0"/>
              </a:rPr>
              <a:t>Padhi</a:t>
            </a:r>
            <a:endParaRPr lang="en-US" sz="2800" dirty="0" smtClean="0">
              <a:solidFill>
                <a:srgbClr val="00B0F0"/>
              </a:solidFill>
              <a:latin typeface="Times New Roman" pitchFamily="18" charset="0"/>
              <a:cs typeface="Times New Roman" pitchFamily="18" charset="0"/>
            </a:endParaRPr>
          </a:p>
          <a:p>
            <a:r>
              <a:rPr lang="en-US" sz="2800" dirty="0" smtClean="0">
                <a:solidFill>
                  <a:srgbClr val="00B0F0"/>
                </a:solidFill>
                <a:latin typeface="Times New Roman" pitchFamily="18" charset="0"/>
                <a:cs typeface="Times New Roman" pitchFamily="18" charset="0"/>
              </a:rPr>
              <a:t>Assistant Professor,</a:t>
            </a:r>
          </a:p>
          <a:p>
            <a:r>
              <a:rPr lang="en-US" sz="2800" dirty="0" smtClean="0">
                <a:solidFill>
                  <a:srgbClr val="00B0F0"/>
                </a:solidFill>
                <a:latin typeface="Times New Roman" pitchFamily="18" charset="0"/>
                <a:cs typeface="Times New Roman" pitchFamily="18" charset="0"/>
              </a:rPr>
              <a:t>School Psychology,</a:t>
            </a:r>
          </a:p>
          <a:p>
            <a:r>
              <a:rPr lang="en-US" sz="2800" dirty="0" smtClean="0">
                <a:solidFill>
                  <a:srgbClr val="00B0F0"/>
                </a:solidFill>
                <a:latin typeface="Times New Roman" pitchFamily="18" charset="0"/>
                <a:cs typeface="Times New Roman" pitchFamily="18" charset="0"/>
              </a:rPr>
              <a:t>G. M. </a:t>
            </a:r>
            <a:r>
              <a:rPr lang="en-US" sz="2800" err="1" smtClean="0">
                <a:solidFill>
                  <a:srgbClr val="00B0F0"/>
                </a:solidFill>
                <a:latin typeface="Times New Roman" pitchFamily="18" charset="0"/>
                <a:cs typeface="Times New Roman" pitchFamily="18" charset="0"/>
              </a:rPr>
              <a:t>University</a:t>
            </a:r>
            <a:r>
              <a:rPr lang="en-US" sz="2800" smtClean="0">
                <a:solidFill>
                  <a:srgbClr val="00B0F0"/>
                </a:solidFill>
                <a:latin typeface="Times New Roman" pitchFamily="18" charset="0"/>
                <a:cs typeface="Times New Roman" pitchFamily="18" charset="0"/>
              </a:rPr>
              <a:t>, Sambalpur</a:t>
            </a:r>
            <a:r>
              <a:rPr lang="en-US" sz="2800" dirty="0" smtClean="0">
                <a:solidFill>
                  <a:srgbClr val="00B0F0"/>
                </a:solidFill>
                <a:latin typeface="Times New Roman" pitchFamily="18" charset="0"/>
                <a:cs typeface="Times New Roman" pitchFamily="18" charset="0"/>
              </a:rPr>
              <a:t> </a:t>
            </a:r>
            <a:r>
              <a:rPr lang="en-US" sz="2800" dirty="0" err="1" smtClean="0">
                <a:solidFill>
                  <a:srgbClr val="00B0F0"/>
                </a:solidFill>
                <a:latin typeface="Times New Roman" pitchFamily="18" charset="0"/>
                <a:cs typeface="Times New Roman" pitchFamily="18" charset="0"/>
              </a:rPr>
              <a:t>Odisha</a:t>
            </a:r>
            <a:endParaRPr lang="en-US" sz="2800" dirty="0" smtClean="0">
              <a:solidFill>
                <a:srgbClr val="00B0F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latin typeface="Baskerville Old Face" pitchFamily="18" charset="0"/>
            </a:endParaRPr>
          </a:p>
        </p:txBody>
      </p:sp>
      <p:sp>
        <p:nvSpPr>
          <p:cNvPr id="3" name="Content Placeholder 2"/>
          <p:cNvSpPr>
            <a:spLocks noGrp="1"/>
          </p:cNvSpPr>
          <p:nvPr>
            <p:ph idx="1"/>
          </p:nvPr>
        </p:nvSpPr>
        <p:spPr/>
        <p:txBody>
          <a:bodyPr/>
          <a:lstStyle/>
          <a:p>
            <a:pPr>
              <a:buNone/>
            </a:pPr>
            <a:r>
              <a:rPr lang="en-US" b="1" dirty="0" smtClean="0">
                <a:latin typeface="Agency FB" pitchFamily="34" charset="0"/>
              </a:rPr>
              <a:t>        “Destiny of a nation is shaped in its classrooms”</a:t>
            </a:r>
            <a:r>
              <a:rPr lang="en-US" dirty="0" smtClean="0">
                <a:latin typeface="Agency FB" pitchFamily="34" charset="0"/>
              </a:rPr>
              <a:t>.  </a:t>
            </a:r>
          </a:p>
          <a:p>
            <a:pPr>
              <a:buNone/>
            </a:pPr>
            <a:endParaRPr lang="en-US" dirty="0" smtClean="0">
              <a:latin typeface="Agency FB" pitchFamily="34" charset="0"/>
            </a:endParaRPr>
          </a:p>
          <a:p>
            <a:pPr algn="just">
              <a:buNone/>
            </a:pPr>
            <a:r>
              <a:rPr lang="en-US" dirty="0" smtClean="0">
                <a:latin typeface="Agency FB" pitchFamily="34" charset="0"/>
              </a:rPr>
              <a:t>    </a:t>
            </a:r>
            <a:r>
              <a:rPr lang="en-US" sz="2400" dirty="0" smtClean="0">
                <a:latin typeface="Times New Roman" pitchFamily="18" charset="0"/>
                <a:cs typeface="Times New Roman" pitchFamily="18" charset="0"/>
              </a:rPr>
              <a:t>The famous Chinese proverb was quoted in the Kothari Education Commission Report, 1964 as “The</a:t>
            </a:r>
            <a:r>
              <a:rPr lang="en-US" sz="2400" dirty="0" smtClean="0"/>
              <a:t> </a:t>
            </a:r>
            <a:r>
              <a:rPr lang="en-US" sz="2400" dirty="0" smtClean="0">
                <a:latin typeface="Times New Roman" pitchFamily="18" charset="0"/>
                <a:cs typeface="Times New Roman" pitchFamily="18" charset="0"/>
              </a:rPr>
              <a:t>destiny of India is now being shaped in her classrooms.” </a:t>
            </a:r>
          </a:p>
          <a:p>
            <a:pPr algn="just">
              <a:buNone/>
            </a:pPr>
            <a:endParaRPr lang="en-US" sz="2400" dirty="0" smtClean="0">
              <a:latin typeface="Times New Roman" pitchFamily="18" charset="0"/>
              <a:cs typeface="Times New Roman" pitchFamily="18" charset="0"/>
            </a:endParaRPr>
          </a:p>
          <a:p>
            <a:pPr algn="just">
              <a:buNone/>
            </a:pPr>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Times New Roman" pitchFamily="18" charset="0"/>
                <a:cs typeface="Times New Roman" pitchFamily="18" charset="0"/>
              </a:rPr>
              <a:t>A Paradigm Shift…</a:t>
            </a:r>
            <a:endParaRPr lang="en-US" sz="36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pPr>
              <a:buNone/>
            </a:pPr>
            <a:r>
              <a:rPr lang="en-US" dirty="0" smtClean="0">
                <a:latin typeface="Times New Roman" pitchFamily="18" charset="0"/>
                <a:cs typeface="Times New Roman" pitchFamily="18" charset="0"/>
              </a:rPr>
              <a:t>          Learning beyond classroom ??????</a:t>
            </a:r>
          </a:p>
          <a:p>
            <a:pPr>
              <a:buNone/>
            </a:pPr>
            <a:r>
              <a:rPr lang="en-US"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What ?</a:t>
            </a:r>
          </a:p>
          <a:p>
            <a:pPr algn="just">
              <a:buNone/>
            </a:pPr>
            <a:r>
              <a:rPr lang="en-US" sz="2400" dirty="0" smtClean="0">
                <a:solidFill>
                  <a:srgbClr val="FF0000"/>
                </a:solidFill>
                <a:latin typeface="Times New Roman" pitchFamily="18" charset="0"/>
                <a:cs typeface="Times New Roman" pitchFamily="18" charset="0"/>
              </a:rPr>
              <a:t> </a:t>
            </a:r>
            <a:r>
              <a:rPr lang="en-US" sz="2400" dirty="0" smtClean="0">
                <a:solidFill>
                  <a:srgbClr val="FF0000"/>
                </a:solidFill>
                <a:latin typeface="Times New Roman" pitchFamily="18" charset="0"/>
                <a:cs typeface="Times New Roman" pitchFamily="18" charset="0"/>
                <a:sym typeface="Wingdings"/>
              </a:rPr>
              <a:t>   </a:t>
            </a:r>
            <a:r>
              <a:rPr lang="en-US" sz="2400" dirty="0" smtClean="0">
                <a:solidFill>
                  <a:srgbClr val="FF0000"/>
                </a:solidFill>
                <a:latin typeface="Times New Roman" pitchFamily="18" charset="0"/>
                <a:cs typeface="Times New Roman" pitchFamily="18" charset="0"/>
              </a:rPr>
              <a:t>Does </a:t>
            </a:r>
            <a:r>
              <a:rPr lang="en-US" sz="2400" b="1" dirty="0" smtClean="0">
                <a:solidFill>
                  <a:srgbClr val="FF0000"/>
                </a:solidFill>
                <a:latin typeface="Times New Roman" pitchFamily="18" charset="0"/>
                <a:cs typeface="Times New Roman" pitchFamily="18" charset="0"/>
              </a:rPr>
              <a:t>learning</a:t>
            </a:r>
            <a:r>
              <a:rPr lang="en-US" sz="2400" dirty="0" smtClean="0">
                <a:solidFill>
                  <a:srgbClr val="FF0000"/>
                </a:solidFill>
                <a:latin typeface="Times New Roman" pitchFamily="18" charset="0"/>
                <a:cs typeface="Times New Roman" pitchFamily="18" charset="0"/>
              </a:rPr>
              <a:t> take place </a:t>
            </a:r>
            <a:r>
              <a:rPr lang="en-US" sz="2400" b="1" dirty="0" smtClean="0">
                <a:solidFill>
                  <a:srgbClr val="FF0000"/>
                </a:solidFill>
                <a:latin typeface="Times New Roman" pitchFamily="18" charset="0"/>
                <a:cs typeface="Times New Roman" pitchFamily="18" charset="0"/>
              </a:rPr>
              <a:t>outside</a:t>
            </a:r>
            <a:r>
              <a:rPr lang="en-US" sz="2400" dirty="0" smtClean="0">
                <a:solidFill>
                  <a:srgbClr val="FF0000"/>
                </a:solidFill>
                <a:latin typeface="Times New Roman" pitchFamily="18" charset="0"/>
                <a:cs typeface="Times New Roman" pitchFamily="18" charset="0"/>
              </a:rPr>
              <a:t> of  formal settings? </a:t>
            </a:r>
          </a:p>
          <a:p>
            <a:pPr algn="just">
              <a:buNone/>
            </a:pPr>
            <a:r>
              <a:rPr lang="en-US" sz="2400" dirty="0" smtClean="0">
                <a:solidFill>
                  <a:srgbClr val="FF0000"/>
                </a:solidFill>
                <a:latin typeface="Times New Roman" pitchFamily="18" charset="0"/>
                <a:cs typeface="Times New Roman" pitchFamily="18" charset="0"/>
              </a:rPr>
              <a:t> </a:t>
            </a:r>
            <a:r>
              <a:rPr lang="en-US" sz="2400" dirty="0" smtClean="0">
                <a:solidFill>
                  <a:srgbClr val="FF0000"/>
                </a:solidFill>
                <a:latin typeface="Times New Roman" pitchFamily="18" charset="0"/>
                <a:cs typeface="Times New Roman" pitchFamily="18" charset="0"/>
                <a:sym typeface="Wingdings"/>
              </a:rPr>
              <a:t></a:t>
            </a:r>
            <a:r>
              <a:rPr lang="en-US" sz="2400" dirty="0" smtClean="0">
                <a:solidFill>
                  <a:srgbClr val="FF0000"/>
                </a:solidFill>
                <a:latin typeface="Times New Roman" pitchFamily="18" charset="0"/>
                <a:cs typeface="Times New Roman" pitchFamily="18" charset="0"/>
              </a:rPr>
              <a:t> Can teachers be found who are teaching </a:t>
            </a:r>
            <a:r>
              <a:rPr lang="en-US" sz="2400" b="1" dirty="0" smtClean="0">
                <a:solidFill>
                  <a:srgbClr val="FF0000"/>
                </a:solidFill>
                <a:latin typeface="Times New Roman" pitchFamily="18" charset="0"/>
                <a:cs typeface="Times New Roman" pitchFamily="18" charset="0"/>
              </a:rPr>
              <a:t>outside</a:t>
            </a:r>
            <a:r>
              <a:rPr lang="en-US" sz="2400" dirty="0" smtClean="0">
                <a:solidFill>
                  <a:srgbClr val="FF0000"/>
                </a:solidFill>
                <a:latin typeface="Times New Roman" pitchFamily="18" charset="0"/>
                <a:cs typeface="Times New Roman" pitchFamily="18" charset="0"/>
              </a:rPr>
              <a:t> of    the </a:t>
            </a:r>
            <a:r>
              <a:rPr lang="en-US" sz="2400" b="1" dirty="0" smtClean="0">
                <a:solidFill>
                  <a:srgbClr val="FF0000"/>
                </a:solidFill>
                <a:latin typeface="Times New Roman" pitchFamily="18" charset="0"/>
                <a:cs typeface="Times New Roman" pitchFamily="18" charset="0"/>
              </a:rPr>
              <a:t>classroom</a:t>
            </a:r>
            <a:r>
              <a:rPr lang="en-US" sz="2400" dirty="0" smtClean="0">
                <a:solidFill>
                  <a:srgbClr val="FF0000"/>
                </a:solidFill>
                <a:latin typeface="Times New Roman" pitchFamily="18" charset="0"/>
                <a:cs typeface="Times New Roman" pitchFamily="18" charset="0"/>
              </a:rPr>
              <a:t>? </a:t>
            </a:r>
          </a:p>
          <a:p>
            <a:pPr algn="just">
              <a:buNone/>
            </a:pPr>
            <a:r>
              <a:rPr lang="en-US" sz="2400" dirty="0" smtClean="0">
                <a:solidFill>
                  <a:srgbClr val="FF0000"/>
                </a:solidFill>
                <a:latin typeface="Times New Roman" pitchFamily="18" charset="0"/>
                <a:cs typeface="Times New Roman" pitchFamily="18" charset="0"/>
              </a:rPr>
              <a:t>  </a:t>
            </a:r>
            <a:r>
              <a:rPr lang="en-US" sz="2400" dirty="0" smtClean="0">
                <a:solidFill>
                  <a:srgbClr val="FF0000"/>
                </a:solidFill>
                <a:latin typeface="Times New Roman" pitchFamily="18" charset="0"/>
                <a:cs typeface="Times New Roman" pitchFamily="18" charset="0"/>
                <a:sym typeface="Wingdings"/>
              </a:rPr>
              <a:t>   </a:t>
            </a:r>
            <a:r>
              <a:rPr lang="en-US" sz="2400" dirty="0" smtClean="0">
                <a:solidFill>
                  <a:srgbClr val="FF0000"/>
                </a:solidFill>
                <a:latin typeface="Times New Roman" pitchFamily="18" charset="0"/>
                <a:cs typeface="Times New Roman" pitchFamily="18" charset="0"/>
              </a:rPr>
              <a:t>Is it </a:t>
            </a:r>
            <a:r>
              <a:rPr lang="en-US" sz="2400" b="1" dirty="0" smtClean="0">
                <a:solidFill>
                  <a:srgbClr val="FF0000"/>
                </a:solidFill>
                <a:latin typeface="Times New Roman" pitchFamily="18" charset="0"/>
                <a:cs typeface="Times New Roman" pitchFamily="18" charset="0"/>
              </a:rPr>
              <a:t>relevant</a:t>
            </a:r>
            <a:r>
              <a:rPr lang="en-US" sz="2400" dirty="0" smtClean="0">
                <a:solidFill>
                  <a:srgbClr val="FF0000"/>
                </a:solidFill>
                <a:latin typeface="Times New Roman" pitchFamily="18" charset="0"/>
                <a:cs typeface="Times New Roman" pitchFamily="18" charset="0"/>
              </a:rPr>
              <a:t>?</a:t>
            </a:r>
          </a:p>
          <a:p>
            <a:pPr algn="just">
              <a:buNone/>
            </a:pPr>
            <a:r>
              <a:rPr lang="en-US" sz="2400" dirty="0" smtClean="0">
                <a:latin typeface="Times New Roman" pitchFamily="18" charset="0"/>
                <a:cs typeface="Times New Roman" pitchFamily="18" charset="0"/>
              </a:rPr>
              <a:t>     In the ever-changing today’s world, there are various methods and styles of teaching and learning. Education has seen multiple developments and innovations due to the advent of technology. Classroom education is the traditional type of teaching method usually followed by various countries. </a:t>
            </a:r>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r>
              <a:rPr lang="en-US" sz="2400" dirty="0" smtClean="0">
                <a:latin typeface="Times New Roman" pitchFamily="18" charset="0"/>
                <a:cs typeface="Times New Roman" pitchFamily="18" charset="0"/>
              </a:rPr>
              <a:t>The purpose of school is to prepare students for life beyond school. Today's society has a higher demand for self-awareness and more specialized skills. One of the easiest ways to help advance students is by incorporating </a:t>
            </a:r>
            <a:r>
              <a:rPr lang="en-US" sz="2400" dirty="0" smtClean="0">
                <a:latin typeface="Times New Roman" pitchFamily="18" charset="0"/>
                <a:cs typeface="Times New Roman" pitchFamily="18" charset="0"/>
                <a:hlinkClick r:id="rId2"/>
              </a:rPr>
              <a:t>learning experiences outside the classroom</a:t>
            </a:r>
            <a:r>
              <a:rPr lang="en-US" sz="2400" dirty="0" smtClean="0">
                <a:latin typeface="Times New Roman" pitchFamily="18" charset="0"/>
                <a:cs typeface="Times New Roman" pitchFamily="18" charset="0"/>
              </a:rPr>
              <a:t>. Taking classroom learning outside can help enrich a student's educational experience by showing them real-life applications of theories that they are learning at school.  </a:t>
            </a:r>
            <a:br>
              <a:rPr lang="en-US" sz="2400" dirty="0" smtClean="0">
                <a:latin typeface="Times New Roman" pitchFamily="18" charset="0"/>
                <a:cs typeface="Times New Roman" pitchFamily="18" charset="0"/>
              </a:rPr>
            </a:b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lnSpcReduction="10000"/>
          </a:bodyPr>
          <a:lstStyle/>
          <a:p>
            <a:pPr algn="just">
              <a:buNone/>
            </a:pPr>
            <a:r>
              <a:rPr lang="en-US" sz="2000" dirty="0" smtClean="0">
                <a:latin typeface="Times New Roman" pitchFamily="18" charset="0"/>
                <a:cs typeface="Times New Roman" pitchFamily="18" charset="0"/>
              </a:rPr>
              <a:t> </a:t>
            </a:r>
          </a:p>
          <a:p>
            <a:pPr algn="just">
              <a:buNone/>
            </a:pPr>
            <a:r>
              <a:rPr lang="en-US" sz="2400" dirty="0" smtClean="0">
                <a:latin typeface="Times New Roman" pitchFamily="18" charset="0"/>
                <a:cs typeface="Times New Roman" pitchFamily="18" charset="0"/>
              </a:rPr>
              <a:t>Learning beyond classroom simply means  to providing young learners with challenging, exciting and different experiences to help them learn away from their normal and formal classroom setting.</a:t>
            </a:r>
          </a:p>
          <a:p>
            <a:pPr algn="just">
              <a:buNone/>
            </a:pPr>
            <a:r>
              <a:rPr lang="en-US" sz="2400" dirty="0" smtClean="0">
                <a:latin typeface="Times New Roman" pitchFamily="18" charset="0"/>
                <a:cs typeface="Times New Roman" pitchFamily="18" charset="0"/>
              </a:rPr>
              <a:t>Learning outside the classroom is a broad term that includes: outdoor play, school grounds projects, environmental education, recreational and adventure activities, personal and social development. Outdoor Learning does not have a clearly defined boundary but it does have a common core. It can provide a dramatic contrast to the indoor classroom. Direct experience outdoors is more motivating and has more impact and credibility.</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latin typeface="Times New Roman" pitchFamily="18" charset="0"/>
                <a:cs typeface="Times New Roman" pitchFamily="18" charset="0"/>
              </a:rPr>
              <a:t>Where?</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a:bodyPr>
          <a:lstStyle/>
          <a:p>
            <a:pPr algn="just">
              <a:buNone/>
            </a:pPr>
            <a:endParaRPr lang="en-US" sz="2800" dirty="0" smtClean="0">
              <a:latin typeface="Times New Roman" pitchFamily="18" charset="0"/>
              <a:cs typeface="Times New Roman" pitchFamily="18" charset="0"/>
            </a:endParaRPr>
          </a:p>
          <a:p>
            <a:pPr algn="just">
              <a:buNone/>
            </a:pPr>
            <a:r>
              <a:rPr lang="en-US" sz="2600" dirty="0" smtClean="0">
                <a:latin typeface="Times New Roman" pitchFamily="18" charset="0"/>
                <a:cs typeface="Times New Roman" pitchFamily="18" charset="0"/>
              </a:rPr>
              <a:t>Our large outdoor area is secure and offers excellent opportunities for both formal and informal learning and play.</a:t>
            </a:r>
            <a:br>
              <a:rPr lang="en-US" sz="2600" dirty="0" smtClean="0">
                <a:latin typeface="Times New Roman" pitchFamily="18" charset="0"/>
                <a:cs typeface="Times New Roman" pitchFamily="18" charset="0"/>
              </a:rPr>
            </a:br>
            <a:endParaRPr lang="en-US" sz="2600" dirty="0" smtClean="0">
              <a:latin typeface="Times New Roman" pitchFamily="18" charset="0"/>
              <a:cs typeface="Times New Roman" pitchFamily="18" charset="0"/>
            </a:endParaRPr>
          </a:p>
          <a:p>
            <a:pPr algn="just">
              <a:buNone/>
            </a:pPr>
            <a:r>
              <a:rPr lang="en-US" sz="2600" dirty="0" smtClean="0">
                <a:latin typeface="Times New Roman" pitchFamily="18" charset="0"/>
                <a:cs typeface="Times New Roman" pitchFamily="18" charset="0"/>
              </a:rPr>
              <a:t>Learning outside the classroom can happen at almost any time and almost anywhere – outdoors or indoors: in the school grounds, on the high street, in the local park, in museums and art galleries, on mountain tops and rivers, in  remote places, or elsewhere in the world. The ‘places’ where learning happens can have a significant effect on how a young person engages with a subject or an idea. </a:t>
            </a:r>
          </a:p>
          <a:p>
            <a:pPr>
              <a:buNone/>
            </a:pP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latin typeface="Times New Roman" pitchFamily="18" charset="0"/>
                <a:cs typeface="Times New Roman" pitchFamily="18" charset="0"/>
              </a:rPr>
              <a:t>Why ?</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p:txBody>
          <a:bodyPr>
            <a:noAutofit/>
          </a:bodyPr>
          <a:lstStyle/>
          <a:p>
            <a:endParaRPr lang="en-US" sz="1800" dirty="0" smtClean="0">
              <a:latin typeface="Times New Roman" pitchFamily="18" charset="0"/>
              <a:cs typeface="Times New Roman" pitchFamily="18" charset="0"/>
            </a:endParaRPr>
          </a:p>
          <a:p>
            <a:pPr algn="just"/>
            <a:r>
              <a:rPr lang="en-US" sz="2400" dirty="0" smtClean="0">
                <a:latin typeface="Times New Roman" pitchFamily="18" charset="0"/>
                <a:cs typeface="Times New Roman" pitchFamily="18" charset="0"/>
              </a:rPr>
              <a:t>Isn’t it interesting that the many years spent teaching children within classrooms are intended to prepare them for a life that is beyond the classroom walls?</a:t>
            </a:r>
          </a:p>
          <a:p>
            <a:endParaRPr lang="en-US" sz="2400" dirty="0" smtClean="0">
              <a:latin typeface="Times New Roman" pitchFamily="18" charset="0"/>
              <a:cs typeface="Times New Roman" pitchFamily="18" charset="0"/>
            </a:endParaRPr>
          </a:p>
          <a:p>
            <a:pPr algn="just"/>
            <a:r>
              <a:rPr lang="en-US" sz="2400" dirty="0" smtClean="0">
                <a:latin typeface="Times New Roman" pitchFamily="18" charset="0"/>
                <a:cs typeface="Times New Roman" pitchFamily="18" charset="0"/>
              </a:rPr>
              <a:t>Lets therefore recognize a gap in the conventional learning methods which is set in a classroom where the teacher holds the monopoly on all academic knowledge and learning occurs through repetition and memorization of textbook theories.</a:t>
            </a:r>
          </a:p>
          <a:p>
            <a:pPr algn="just">
              <a:buNone/>
            </a:pPr>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a:t>
            </a:r>
            <a:r>
              <a:rPr lang="en-US" sz="3200" dirty="0" smtClean="0">
                <a:latin typeface="Times New Roman" pitchFamily="18" charset="0"/>
                <a:cs typeface="Times New Roman" pitchFamily="18" charset="0"/>
              </a:rPr>
              <a:t>why?</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gn="just"/>
            <a:r>
              <a:rPr lang="en-US" sz="2400" dirty="0" smtClean="0">
                <a:latin typeface="Times New Roman" pitchFamily="18" charset="0"/>
                <a:cs typeface="Times New Roman" pitchFamily="18" charset="0"/>
              </a:rPr>
              <a:t>This reality is why many youngsters may still find themselves ill-prepared for the real world even after graduating.</a:t>
            </a:r>
          </a:p>
          <a:p>
            <a:pPr algn="just"/>
            <a:r>
              <a:rPr lang="en-US" sz="2400" dirty="0" smtClean="0">
                <a:latin typeface="Times New Roman" pitchFamily="18" charset="0"/>
                <a:cs typeface="Times New Roman" pitchFamily="18" charset="0"/>
              </a:rPr>
              <a:t>Not only should children be given the opportunity to learn through hands-on activities, but they should also be invited to be more active and engaged in their own learning process. This way we will be grooming a generation of life-long learners. </a:t>
            </a:r>
          </a:p>
          <a:p>
            <a:pPr algn="just"/>
            <a:r>
              <a:rPr lang="en-US" sz="2400" dirty="0" smtClean="0">
                <a:latin typeface="Times New Roman" pitchFamily="18" charset="0"/>
                <a:cs typeface="Times New Roman" pitchFamily="18" charset="0"/>
              </a:rPr>
              <a:t>Lets give  them opportunities  for discover their own potentialities, their personalities, their surroundings. Let them engage themselves in the learning process to have a more authentic learning,</a:t>
            </a:r>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latin typeface="Times New Roman" pitchFamily="18" charset="0"/>
                <a:cs typeface="Times New Roman" pitchFamily="18" charset="0"/>
              </a:rPr>
              <a:t>…why?</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pPr algn="just">
              <a:buNone/>
            </a:pPr>
            <a:r>
              <a:rPr lang="en-US" sz="2600" dirty="0" smtClean="0">
                <a:latin typeface="Times New Roman" pitchFamily="18" charset="0"/>
                <a:cs typeface="Times New Roman" pitchFamily="18" charset="0"/>
                <a:sym typeface="Wingdings"/>
              </a:rPr>
              <a:t> </a:t>
            </a:r>
            <a:r>
              <a:rPr lang="en-US" sz="2400" dirty="0" smtClean="0">
                <a:latin typeface="Times New Roman" pitchFamily="18" charset="0"/>
                <a:cs typeface="Times New Roman" pitchFamily="18" charset="0"/>
                <a:sym typeface="Wingdings"/>
              </a:rPr>
              <a:t> </a:t>
            </a:r>
            <a:r>
              <a:rPr lang="en-US" sz="2600" dirty="0" smtClean="0">
                <a:latin typeface="Times New Roman" pitchFamily="18" charset="0"/>
                <a:cs typeface="Times New Roman" pitchFamily="18" charset="0"/>
              </a:rPr>
              <a:t>Learning beyond classroom is a tool for teaching and learning which has been proven to raise attainment and achievement, improve </a:t>
            </a:r>
            <a:r>
              <a:rPr lang="en-US" sz="2600" dirty="0" err="1" smtClean="0">
                <a:latin typeface="Times New Roman" pitchFamily="18" charset="0"/>
                <a:cs typeface="Times New Roman" pitchFamily="18" charset="0"/>
              </a:rPr>
              <a:t>behaviour</a:t>
            </a:r>
            <a:r>
              <a:rPr lang="en-US" sz="2600" dirty="0" smtClean="0">
                <a:latin typeface="Times New Roman" pitchFamily="18" charset="0"/>
                <a:cs typeface="Times New Roman" pitchFamily="18" charset="0"/>
              </a:rPr>
              <a:t> and improve the engagement of all groups of pupils, including those who are hard to engage inside the classroom environment.</a:t>
            </a:r>
          </a:p>
          <a:p>
            <a:pPr algn="just">
              <a:buNone/>
            </a:pPr>
            <a:r>
              <a:rPr lang="en-US" sz="2400" dirty="0" smtClean="0">
                <a:latin typeface="Times New Roman" pitchFamily="18" charset="0"/>
                <a:cs typeface="Times New Roman" pitchFamily="18" charset="0"/>
                <a:sym typeface="Wingdings"/>
              </a:rPr>
              <a:t>  </a:t>
            </a:r>
            <a:r>
              <a:rPr lang="en-US" sz="2600" dirty="0" smtClean="0">
                <a:latin typeface="Times New Roman" pitchFamily="18" charset="0"/>
                <a:cs typeface="Times New Roman" pitchFamily="18" charset="0"/>
              </a:rPr>
              <a:t>Learning  beyond classrooms can make students achievers in their life as it builds their personal and social skills. Outside learning makes you independent in your learning process. Outside learning creates interest in the various subjects of the academics, and this keeps the students engaged in their studies, develops their life skills.</a:t>
            </a:r>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latin typeface="Times New Roman" pitchFamily="18" charset="0"/>
                <a:cs typeface="Times New Roman" pitchFamily="18" charset="0"/>
              </a:rPr>
              <a:t>…why?</a:t>
            </a:r>
            <a:endParaRPr lang="en-US" sz="3200" dirty="0"/>
          </a:p>
        </p:txBody>
      </p:sp>
      <p:sp>
        <p:nvSpPr>
          <p:cNvPr id="3" name="Content Placeholder 2"/>
          <p:cNvSpPr>
            <a:spLocks noGrp="1"/>
          </p:cNvSpPr>
          <p:nvPr>
            <p:ph idx="1"/>
          </p:nvPr>
        </p:nvSpPr>
        <p:spPr/>
        <p:txBody>
          <a:bodyPr>
            <a:normAutofit fontScale="55000" lnSpcReduction="20000"/>
          </a:bodyPr>
          <a:lstStyle/>
          <a:p>
            <a:pPr algn="just"/>
            <a:r>
              <a:rPr lang="en-US" sz="4400" dirty="0" smtClean="0">
                <a:latin typeface="Times New Roman" pitchFamily="18" charset="0"/>
                <a:cs typeface="Times New Roman" pitchFamily="18" charset="0"/>
              </a:rPr>
              <a:t>Active learning readily develops the learning skills of enquiry, experiment, feedback, reflection, review, communication, problem solving, an enterprising attitude and cooperative learning – to name only some of the benefits. Learning outside the classroom can help to bring many school subjects alive as they focus on real results and consequences. For that reason the outdoors can have an impact on areas of the curriculum as diverse as imaginative writing and moral education. Learning outside the classroom also provides experiential opportunities allowing pupils to respond positively to opportunities, challenges and responsibilities, to manage risk and to cope with change. </a:t>
            </a:r>
          </a:p>
          <a:p>
            <a:pPr algn="just">
              <a:buNone/>
            </a:pPr>
            <a:r>
              <a:rPr lang="en-US" sz="3800" dirty="0" smtClean="0">
                <a:latin typeface="Times New Roman" pitchFamily="18" charset="0"/>
                <a:cs typeface="Times New Roman" pitchFamily="18" charset="0"/>
              </a:rPr>
              <a:t/>
            </a:r>
            <a:br>
              <a:rPr lang="en-US" sz="3800" dirty="0" smtClean="0">
                <a:latin typeface="Times New Roman" pitchFamily="18" charset="0"/>
                <a:cs typeface="Times New Roman" pitchFamily="18" charset="0"/>
              </a:rPr>
            </a:br>
            <a:r>
              <a:rPr lang="en-US" sz="3800" dirty="0" smtClean="0">
                <a:latin typeface="Times New Roman" pitchFamily="18" charset="0"/>
                <a:cs typeface="Times New Roman" pitchFamily="18" charset="0"/>
              </a:rPr>
              <a:t/>
            </a:r>
            <a:br>
              <a:rPr lang="en-US" sz="3800" dirty="0" smtClean="0">
                <a:latin typeface="Times New Roman" pitchFamily="18" charset="0"/>
                <a:cs typeface="Times New Roman" pitchFamily="18" charset="0"/>
              </a:rPr>
            </a:br>
            <a:endParaRPr lang="en-US" sz="3800" dirty="0" smtClean="0">
              <a:latin typeface="Times New Roman" pitchFamily="18" charset="0"/>
              <a:cs typeface="Times New Roman" pitchFamily="18" charset="0"/>
            </a:endParaRPr>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latin typeface="Times New Roman" pitchFamily="18" charset="0"/>
                <a:cs typeface="Times New Roman" pitchFamily="18" charset="0"/>
              </a:rPr>
              <a:t>…why?</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just">
              <a:buNone/>
            </a:pPr>
            <a:r>
              <a:rPr lang="en-US" sz="2400" dirty="0" smtClean="0">
                <a:latin typeface="Times New Roman" pitchFamily="18" charset="0"/>
                <a:cs typeface="Times New Roman" pitchFamily="18" charset="0"/>
                <a:sym typeface="Wingdings"/>
              </a:rPr>
              <a:t> </a:t>
            </a:r>
            <a:r>
              <a:rPr lang="en-US" sz="2400" dirty="0" smtClean="0">
                <a:latin typeface="Times New Roman" pitchFamily="18" charset="0"/>
                <a:cs typeface="Times New Roman" pitchFamily="18" charset="0"/>
              </a:rPr>
              <a:t>Quality learning experiences in ‘real’ situations have the capacity to raise achievement across a range of subjects and to develop better personal and social skills. When these experiences are well planned, safely managed and </a:t>
            </a:r>
            <a:r>
              <a:rPr lang="en-US" sz="2400" dirty="0" err="1" smtClean="0">
                <a:latin typeface="Times New Roman" pitchFamily="18" charset="0"/>
                <a:cs typeface="Times New Roman" pitchFamily="18" charset="0"/>
              </a:rPr>
              <a:t>personalised</a:t>
            </a:r>
            <a:r>
              <a:rPr lang="en-US" sz="2400" dirty="0" smtClean="0">
                <a:latin typeface="Times New Roman" pitchFamily="18" charset="0"/>
                <a:cs typeface="Times New Roman" pitchFamily="18" charset="0"/>
              </a:rPr>
              <a:t> to meet the needs of every child they can:</a:t>
            </a:r>
            <a:endParaRPr lang="en-US" sz="24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latin typeface="Times New Roman" pitchFamily="18" charset="0"/>
                <a:cs typeface="Times New Roman" pitchFamily="18" charset="0"/>
              </a:rPr>
              <a:t>Learn…play…relate and innovate..</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70000" lnSpcReduction="20000"/>
          </a:bodyPr>
          <a:lstStyle/>
          <a:p>
            <a:pPr>
              <a:buNone/>
            </a:pPr>
            <a:r>
              <a:rPr lang="en-US" smtClean="0"/>
              <a:t>     </a:t>
            </a:r>
            <a:r>
              <a:rPr lang="en-US" sz="3400" smtClean="0">
                <a:latin typeface="Times New Roman" pitchFamily="18" charset="0"/>
                <a:cs typeface="Times New Roman" pitchFamily="18" charset="0"/>
                <a:sym typeface="Wingdings"/>
              </a:rPr>
              <a:t>  </a:t>
            </a:r>
            <a:r>
              <a:rPr lang="en-US" sz="3400" smtClean="0">
                <a:latin typeface="Times New Roman" pitchFamily="18" charset="0"/>
                <a:cs typeface="Times New Roman" pitchFamily="18" charset="0"/>
              </a:rPr>
              <a:t> </a:t>
            </a:r>
            <a:r>
              <a:rPr lang="en-US" sz="3400" dirty="0" smtClean="0">
                <a:latin typeface="Times New Roman" pitchFamily="18" charset="0"/>
                <a:cs typeface="Times New Roman" pitchFamily="18" charset="0"/>
              </a:rPr>
              <a:t>Improve academic achievement.</a:t>
            </a:r>
            <a:br>
              <a:rPr lang="en-US" sz="3400" dirty="0" smtClean="0">
                <a:latin typeface="Times New Roman" pitchFamily="18" charset="0"/>
                <a:cs typeface="Times New Roman" pitchFamily="18" charset="0"/>
              </a:rPr>
            </a:br>
            <a:r>
              <a:rPr lang="en-US" sz="3400" dirty="0" smtClean="0">
                <a:latin typeface="Times New Roman" pitchFamily="18" charset="0"/>
                <a:cs typeface="Times New Roman" pitchFamily="18" charset="0"/>
                <a:sym typeface="Wingdings"/>
              </a:rPr>
              <a:t></a:t>
            </a:r>
            <a:r>
              <a:rPr lang="en-US" sz="3400" dirty="0" smtClean="0">
                <a:latin typeface="Times New Roman" pitchFamily="18" charset="0"/>
                <a:cs typeface="Times New Roman" pitchFamily="18" charset="0"/>
              </a:rPr>
              <a:t>  Provide a bridge to higher order learning.</a:t>
            </a:r>
            <a:br>
              <a:rPr lang="en-US" sz="3400" dirty="0" smtClean="0">
                <a:latin typeface="Times New Roman" pitchFamily="18" charset="0"/>
                <a:cs typeface="Times New Roman" pitchFamily="18" charset="0"/>
              </a:rPr>
            </a:br>
            <a:r>
              <a:rPr lang="en-US" sz="3400" dirty="0" smtClean="0">
                <a:latin typeface="Times New Roman" pitchFamily="18" charset="0"/>
                <a:cs typeface="Times New Roman" pitchFamily="18" charset="0"/>
                <a:sym typeface="Wingdings"/>
              </a:rPr>
              <a:t></a:t>
            </a:r>
            <a:r>
              <a:rPr lang="en-US" sz="3400" dirty="0" smtClean="0">
                <a:latin typeface="Times New Roman" pitchFamily="18" charset="0"/>
                <a:cs typeface="Times New Roman" pitchFamily="18" charset="0"/>
              </a:rPr>
              <a:t>  Develop skills and independence in a widening range of environments.</a:t>
            </a:r>
            <a:br>
              <a:rPr lang="en-US" sz="3400" dirty="0" smtClean="0">
                <a:latin typeface="Times New Roman" pitchFamily="18" charset="0"/>
                <a:cs typeface="Times New Roman" pitchFamily="18" charset="0"/>
              </a:rPr>
            </a:br>
            <a:r>
              <a:rPr lang="en-US" sz="2800" dirty="0" smtClean="0"/>
              <a:t> </a:t>
            </a:r>
            <a:r>
              <a:rPr lang="en-US" sz="3400" dirty="0" smtClean="0">
                <a:latin typeface="Times New Roman" pitchFamily="18" charset="0"/>
                <a:cs typeface="Times New Roman" pitchFamily="18" charset="0"/>
                <a:sym typeface="Wingdings"/>
              </a:rPr>
              <a:t></a:t>
            </a:r>
            <a:r>
              <a:rPr lang="en-US" sz="3400" dirty="0" smtClean="0">
                <a:latin typeface="Times New Roman" pitchFamily="18" charset="0"/>
                <a:cs typeface="Times New Roman" pitchFamily="18" charset="0"/>
              </a:rPr>
              <a:t>  Make learning more engaging and relevant to young people.</a:t>
            </a:r>
            <a:br>
              <a:rPr lang="en-US" sz="3400" dirty="0" smtClean="0">
                <a:latin typeface="Times New Roman" pitchFamily="18" charset="0"/>
                <a:cs typeface="Times New Roman" pitchFamily="18" charset="0"/>
              </a:rPr>
            </a:br>
            <a:r>
              <a:rPr lang="en-US" sz="3400" dirty="0" smtClean="0">
                <a:latin typeface="Times New Roman" pitchFamily="18" charset="0"/>
                <a:cs typeface="Times New Roman" pitchFamily="18" charset="0"/>
                <a:sym typeface="Wingdings"/>
              </a:rPr>
              <a:t></a:t>
            </a:r>
            <a:r>
              <a:rPr lang="en-US" sz="3400" dirty="0" smtClean="0">
                <a:latin typeface="Times New Roman" pitchFamily="18" charset="0"/>
                <a:cs typeface="Times New Roman" pitchFamily="18" charset="0"/>
              </a:rPr>
              <a:t>   Develop active citizens and stewards of the environment.</a:t>
            </a:r>
            <a:br>
              <a:rPr lang="en-US" sz="3400" dirty="0" smtClean="0">
                <a:latin typeface="Times New Roman" pitchFamily="18" charset="0"/>
                <a:cs typeface="Times New Roman" pitchFamily="18" charset="0"/>
              </a:rPr>
            </a:br>
            <a:r>
              <a:rPr lang="en-US" sz="3400" dirty="0" smtClean="0">
                <a:latin typeface="Times New Roman" pitchFamily="18" charset="0"/>
                <a:cs typeface="Times New Roman" pitchFamily="18" charset="0"/>
                <a:sym typeface="Wingdings"/>
              </a:rPr>
              <a:t></a:t>
            </a:r>
            <a:r>
              <a:rPr lang="en-US" sz="3400" dirty="0" smtClean="0">
                <a:latin typeface="Times New Roman" pitchFamily="18" charset="0"/>
                <a:cs typeface="Times New Roman" pitchFamily="18" charset="0"/>
              </a:rPr>
              <a:t>   Nurture creativity.</a:t>
            </a:r>
            <a:br>
              <a:rPr lang="en-US" sz="3400" dirty="0" smtClean="0">
                <a:latin typeface="Times New Roman" pitchFamily="18" charset="0"/>
                <a:cs typeface="Times New Roman" pitchFamily="18" charset="0"/>
              </a:rPr>
            </a:br>
            <a:r>
              <a:rPr lang="en-US" sz="2800" dirty="0" smtClean="0"/>
              <a:t> </a:t>
            </a:r>
            <a:r>
              <a:rPr lang="en-US" sz="3400" dirty="0" smtClean="0">
                <a:latin typeface="Times New Roman" pitchFamily="18" charset="0"/>
                <a:cs typeface="Times New Roman" pitchFamily="18" charset="0"/>
                <a:sym typeface="Wingdings"/>
              </a:rPr>
              <a:t></a:t>
            </a:r>
            <a:r>
              <a:rPr lang="en-US" sz="3400" dirty="0" smtClean="0">
                <a:latin typeface="Times New Roman" pitchFamily="18" charset="0"/>
                <a:cs typeface="Times New Roman" pitchFamily="18" charset="0"/>
              </a:rPr>
              <a:t>  Provide opportunities for informal learning through play.</a:t>
            </a:r>
            <a:br>
              <a:rPr lang="en-US" sz="3400" dirty="0" smtClean="0">
                <a:latin typeface="Times New Roman" pitchFamily="18" charset="0"/>
                <a:cs typeface="Times New Roman" pitchFamily="18" charset="0"/>
              </a:rPr>
            </a:br>
            <a:r>
              <a:rPr lang="en-US" sz="3400" dirty="0" smtClean="0">
                <a:latin typeface="Times New Roman" pitchFamily="18" charset="0"/>
                <a:cs typeface="Times New Roman" pitchFamily="18" charset="0"/>
              </a:rPr>
              <a:t> </a:t>
            </a:r>
            <a:r>
              <a:rPr lang="en-US" sz="3400" dirty="0" smtClean="0">
                <a:latin typeface="Times New Roman" pitchFamily="18" charset="0"/>
                <a:cs typeface="Times New Roman" pitchFamily="18" charset="0"/>
                <a:sym typeface="Wingdings"/>
              </a:rPr>
              <a:t></a:t>
            </a:r>
            <a:r>
              <a:rPr lang="en-US" sz="3400" dirty="0" smtClean="0">
                <a:latin typeface="Times New Roman" pitchFamily="18" charset="0"/>
                <a:cs typeface="Times New Roman" pitchFamily="18" charset="0"/>
              </a:rPr>
              <a:t>  Reduce </a:t>
            </a:r>
            <a:r>
              <a:rPr lang="en-US" sz="3400" dirty="0" err="1" smtClean="0">
                <a:latin typeface="Times New Roman" pitchFamily="18" charset="0"/>
                <a:cs typeface="Times New Roman" pitchFamily="18" charset="0"/>
              </a:rPr>
              <a:t>behaviour</a:t>
            </a:r>
            <a:r>
              <a:rPr lang="en-US" sz="3400" dirty="0" smtClean="0">
                <a:latin typeface="Times New Roman" pitchFamily="18" charset="0"/>
                <a:cs typeface="Times New Roman" pitchFamily="18" charset="0"/>
              </a:rPr>
              <a:t> problems and improve attendance.</a:t>
            </a:r>
            <a:br>
              <a:rPr lang="en-US" sz="3400" dirty="0" smtClean="0">
                <a:latin typeface="Times New Roman" pitchFamily="18" charset="0"/>
                <a:cs typeface="Times New Roman" pitchFamily="18" charset="0"/>
              </a:rPr>
            </a:br>
            <a:r>
              <a:rPr lang="en-US" sz="2800" dirty="0" smtClean="0"/>
              <a:t> </a:t>
            </a:r>
            <a:r>
              <a:rPr lang="en-US" sz="3400" dirty="0" smtClean="0">
                <a:latin typeface="Times New Roman" pitchFamily="18" charset="0"/>
                <a:cs typeface="Times New Roman" pitchFamily="18" charset="0"/>
                <a:sym typeface="Wingdings"/>
              </a:rPr>
              <a:t></a:t>
            </a:r>
            <a:r>
              <a:rPr lang="en-US" sz="3400" dirty="0" smtClean="0">
                <a:latin typeface="Times New Roman" pitchFamily="18" charset="0"/>
                <a:cs typeface="Times New Roman" pitchFamily="18" charset="0"/>
              </a:rPr>
              <a:t>  Stimulate, inspire and improve motivation.</a:t>
            </a:r>
            <a:br>
              <a:rPr lang="en-US" sz="3400" dirty="0" smtClean="0">
                <a:latin typeface="Times New Roman" pitchFamily="18" charset="0"/>
                <a:cs typeface="Times New Roman" pitchFamily="18" charset="0"/>
              </a:rPr>
            </a:br>
            <a:r>
              <a:rPr lang="en-US" sz="2800" dirty="0" smtClean="0"/>
              <a:t> </a:t>
            </a:r>
            <a:r>
              <a:rPr lang="en-US" sz="3400" dirty="0" smtClean="0">
                <a:latin typeface="Times New Roman" pitchFamily="18" charset="0"/>
                <a:cs typeface="Times New Roman" pitchFamily="18" charset="0"/>
                <a:sym typeface="Wingdings"/>
              </a:rPr>
              <a:t> </a:t>
            </a:r>
            <a:r>
              <a:rPr lang="en-US" sz="3400" dirty="0" smtClean="0">
                <a:latin typeface="Times New Roman" pitchFamily="18" charset="0"/>
                <a:cs typeface="Times New Roman" pitchFamily="18" charset="0"/>
              </a:rPr>
              <a:t> Develop the ability to deal with uncertainty.</a:t>
            </a:r>
            <a:br>
              <a:rPr lang="en-US" sz="3400" dirty="0" smtClean="0">
                <a:latin typeface="Times New Roman" pitchFamily="18" charset="0"/>
                <a:cs typeface="Times New Roman" pitchFamily="18" charset="0"/>
              </a:rPr>
            </a:br>
            <a:r>
              <a:rPr lang="en-US" sz="3400" dirty="0" smtClean="0">
                <a:latin typeface="Times New Roman" pitchFamily="18" charset="0"/>
                <a:cs typeface="Times New Roman" pitchFamily="18" charset="0"/>
                <a:sym typeface="Wingdings"/>
              </a:rPr>
              <a:t>   </a:t>
            </a:r>
            <a:r>
              <a:rPr lang="en-US" sz="3400" dirty="0" smtClean="0">
                <a:latin typeface="Times New Roman" pitchFamily="18" charset="0"/>
                <a:cs typeface="Times New Roman" pitchFamily="18" charset="0"/>
              </a:rPr>
              <a:t>Provide challenge and the opportunity to take acceptable levels of risk.</a:t>
            </a:r>
            <a:br>
              <a:rPr lang="en-US" sz="3400" dirty="0" smtClean="0">
                <a:latin typeface="Times New Roman" pitchFamily="18" charset="0"/>
                <a:cs typeface="Times New Roman" pitchFamily="18" charset="0"/>
              </a:rPr>
            </a:br>
            <a:r>
              <a:rPr lang="en-US" sz="3400" dirty="0" smtClean="0">
                <a:latin typeface="Times New Roman" pitchFamily="18" charset="0"/>
                <a:cs typeface="Times New Roman" pitchFamily="18" charset="0"/>
              </a:rPr>
              <a:t> </a:t>
            </a:r>
            <a:r>
              <a:rPr lang="en-US" sz="3400" dirty="0" smtClean="0">
                <a:latin typeface="Times New Roman" pitchFamily="18" charset="0"/>
                <a:cs typeface="Times New Roman" pitchFamily="18" charset="0"/>
                <a:sym typeface="Wingdings"/>
              </a:rPr>
              <a:t></a:t>
            </a:r>
            <a:r>
              <a:rPr lang="en-US" sz="3400" dirty="0" smtClean="0">
                <a:latin typeface="Times New Roman" pitchFamily="18" charset="0"/>
                <a:cs typeface="Times New Roman" pitchFamily="18" charset="0"/>
              </a:rPr>
              <a:t>  Improve young people’s attitudes</a:t>
            </a:r>
            <a:endParaRPr lang="en-US" sz="3400" dirty="0">
              <a:latin typeface="Times New Roman" pitchFamily="18"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latin typeface="Times New Roman" pitchFamily="18" charset="0"/>
                <a:cs typeface="Times New Roman" pitchFamily="18" charset="0"/>
              </a:rPr>
              <a:t>How?</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1219200"/>
            <a:ext cx="8229600" cy="5410200"/>
          </a:xfrm>
        </p:spPr>
        <p:txBody>
          <a:bodyPr>
            <a:normAutofit/>
          </a:bodyPr>
          <a:lstStyle/>
          <a:p>
            <a:pPr algn="just"/>
            <a:endParaRPr lang="en-US" sz="2400" dirty="0" smtClean="0">
              <a:latin typeface="Times New Roman" pitchFamily="18" charset="0"/>
              <a:cs typeface="Times New Roman" pitchFamily="18" charset="0"/>
            </a:endParaRPr>
          </a:p>
          <a:p>
            <a:pPr algn="just"/>
            <a:endParaRPr lang="en-US" sz="2400" dirty="0" smtClean="0">
              <a:latin typeface="Times New Roman" pitchFamily="18" charset="0"/>
              <a:cs typeface="Times New Roman" pitchFamily="18" charset="0"/>
            </a:endParaRPr>
          </a:p>
          <a:p>
            <a:pPr algn="just"/>
            <a:r>
              <a:rPr lang="en-US" sz="2400" dirty="0" smtClean="0">
                <a:latin typeface="Times New Roman" pitchFamily="18" charset="0"/>
                <a:cs typeface="Times New Roman" pitchFamily="18" charset="0"/>
              </a:rPr>
              <a:t>Learning outside the classroom should be built into planning for all learners, every week and all year round. It is a powerful tool that is proven to raise attainment, </a:t>
            </a:r>
            <a:r>
              <a:rPr lang="en-US" sz="2400" dirty="0" err="1" smtClean="0">
                <a:latin typeface="Times New Roman" pitchFamily="18" charset="0"/>
                <a:cs typeface="Times New Roman" pitchFamily="18" charset="0"/>
              </a:rPr>
              <a:t>boster</a:t>
            </a:r>
            <a:r>
              <a:rPr lang="en-US" sz="2400" dirty="0" smtClean="0">
                <a:latin typeface="Times New Roman" pitchFamily="18" charset="0"/>
                <a:cs typeface="Times New Roman" pitchFamily="18" charset="0"/>
              </a:rPr>
              <a:t> social, emotional and personal development and contributes to the health and well being of children and young people.</a:t>
            </a:r>
          </a:p>
          <a:p>
            <a:pPr>
              <a:buNone/>
            </a:pPr>
            <a:r>
              <a:rPr lang="en-US" dirty="0" smtClean="0"/>
              <a:t> </a:t>
            </a:r>
          </a:p>
          <a:p>
            <a:pPr>
              <a:buNone/>
            </a:pP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200" dirty="0" smtClean="0">
                <a:latin typeface="Times New Roman" pitchFamily="18" charset="0"/>
                <a:cs typeface="Times New Roman" pitchFamily="18" charset="0"/>
              </a:rPr>
              <a:t>…how?</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1295400"/>
            <a:ext cx="8229600" cy="4830763"/>
          </a:xfrm>
        </p:spPr>
        <p:txBody>
          <a:bodyPr>
            <a:noAutofit/>
          </a:bodyPr>
          <a:lstStyle/>
          <a:p>
            <a:pPr lvl="0"/>
            <a:r>
              <a:rPr lang="en-US" sz="2000" dirty="0" smtClean="0">
                <a:latin typeface="Times New Roman" pitchFamily="18" charset="0"/>
                <a:cs typeface="Times New Roman" pitchFamily="18" charset="0"/>
              </a:rPr>
              <a:t>Introduce competition. ...</a:t>
            </a:r>
          </a:p>
          <a:p>
            <a:pPr lvl="0"/>
            <a:r>
              <a:rPr lang="en-US" sz="2000" dirty="0" smtClean="0">
                <a:latin typeface="Times New Roman" pitchFamily="18" charset="0"/>
                <a:cs typeface="Times New Roman" pitchFamily="18" charset="0"/>
              </a:rPr>
              <a:t>Introduce collaboration. ...</a:t>
            </a:r>
          </a:p>
          <a:p>
            <a:pPr lvl="0"/>
            <a:r>
              <a:rPr lang="en-US" sz="2000" dirty="0" smtClean="0">
                <a:latin typeface="Times New Roman" pitchFamily="18" charset="0"/>
                <a:cs typeface="Times New Roman" pitchFamily="18" charset="0"/>
              </a:rPr>
              <a:t>Connect to their world. ...</a:t>
            </a:r>
          </a:p>
          <a:p>
            <a:pPr lvl="0"/>
            <a:r>
              <a:rPr lang="en-US" sz="2000" dirty="0" smtClean="0">
                <a:latin typeface="Times New Roman" pitchFamily="18" charset="0"/>
                <a:cs typeface="Times New Roman" pitchFamily="18" charset="0"/>
              </a:rPr>
              <a:t>Plug into technology. ...</a:t>
            </a:r>
          </a:p>
          <a:p>
            <a:pPr lvl="0"/>
            <a:r>
              <a:rPr lang="en-US" sz="2000" dirty="0" smtClean="0">
                <a:latin typeface="Times New Roman" pitchFamily="18" charset="0"/>
                <a:cs typeface="Times New Roman" pitchFamily="18" charset="0"/>
              </a:rPr>
              <a:t>Get parents involved. ...</a:t>
            </a:r>
          </a:p>
          <a:p>
            <a:pPr lvl="0"/>
            <a:r>
              <a:rPr lang="en-US" sz="2000" dirty="0" smtClean="0">
                <a:latin typeface="Times New Roman" pitchFamily="18" charset="0"/>
                <a:cs typeface="Times New Roman" pitchFamily="18" charset="0"/>
              </a:rPr>
              <a:t>Get students involved.</a:t>
            </a:r>
          </a:p>
          <a:p>
            <a:pPr lvl="0"/>
            <a:r>
              <a:rPr lang="en-US" sz="2000" dirty="0" smtClean="0">
                <a:latin typeface="Times New Roman" pitchFamily="18" charset="0"/>
                <a:cs typeface="Times New Roman" pitchFamily="18" charset="0"/>
              </a:rPr>
              <a:t>Field Trips.</a:t>
            </a:r>
          </a:p>
          <a:p>
            <a:pPr lvl="0"/>
            <a:r>
              <a:rPr lang="en-US" sz="2000" dirty="0" smtClean="0">
                <a:latin typeface="Times New Roman" pitchFamily="18" charset="0"/>
                <a:cs typeface="Times New Roman" pitchFamily="18" charset="0"/>
              </a:rPr>
              <a:t>Service Learning and Community Engagement.</a:t>
            </a:r>
          </a:p>
          <a:p>
            <a:pPr lvl="0"/>
            <a:r>
              <a:rPr lang="en-US" sz="2000" dirty="0" smtClean="0">
                <a:latin typeface="Times New Roman" pitchFamily="18" charset="0"/>
                <a:cs typeface="Times New Roman" pitchFamily="18" charset="0"/>
              </a:rPr>
              <a:t>Study Abroad.</a:t>
            </a:r>
          </a:p>
          <a:p>
            <a:pPr lvl="0"/>
            <a:r>
              <a:rPr lang="en-US" sz="2000" dirty="0" smtClean="0">
                <a:latin typeface="Times New Roman" pitchFamily="18" charset="0"/>
                <a:cs typeface="Times New Roman" pitchFamily="18" charset="0"/>
              </a:rPr>
              <a:t>Technology Outside the Classroom.</a:t>
            </a:r>
          </a:p>
          <a:p>
            <a:pPr lvl="0"/>
            <a:r>
              <a:rPr lang="en-US" sz="2000" dirty="0" smtClean="0">
                <a:latin typeface="Times New Roman" pitchFamily="18" charset="0"/>
                <a:cs typeface="Times New Roman" pitchFamily="18" charset="0"/>
              </a:rPr>
              <a:t>Place-Based Learning.</a:t>
            </a:r>
          </a:p>
          <a:p>
            <a:pPr lvl="0"/>
            <a:r>
              <a:rPr lang="en-US" sz="2000" dirty="0" smtClean="0">
                <a:latin typeface="Times New Roman" pitchFamily="18" charset="0"/>
                <a:cs typeface="Times New Roman" pitchFamily="18" charset="0"/>
              </a:rPr>
              <a:t>Assessment of Field Experiences.</a:t>
            </a:r>
          </a:p>
          <a:p>
            <a:pPr lvl="0"/>
            <a:r>
              <a:rPr lang="en-US" sz="2000" dirty="0" smtClean="0">
                <a:latin typeface="Times New Roman" pitchFamily="18" charset="0"/>
                <a:cs typeface="Times New Roman" pitchFamily="18" charset="0"/>
              </a:rPr>
              <a:t>Resources for research on Experiential Learning.</a:t>
            </a:r>
          </a:p>
          <a:p>
            <a:endParaRPr lang="en-US" sz="2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latin typeface="Times New Roman" pitchFamily="18" charset="0"/>
                <a:cs typeface="Times New Roman" pitchFamily="18" charset="0"/>
              </a:rPr>
              <a:t>any problem???</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62500" lnSpcReduction="20000"/>
          </a:bodyPr>
          <a:lstStyle/>
          <a:p>
            <a:pPr algn="just"/>
            <a:r>
              <a:rPr lang="en-US" sz="3400" dirty="0" smtClean="0">
                <a:latin typeface="Times New Roman" pitchFamily="18" charset="0"/>
                <a:cs typeface="Times New Roman" pitchFamily="18" charset="0"/>
              </a:rPr>
              <a:t>There are of course disadvantages to teaching outside. These are all points that can be overcome, but they will require additional work. </a:t>
            </a:r>
          </a:p>
          <a:p>
            <a:pPr algn="just"/>
            <a:r>
              <a:rPr lang="en-US" sz="3400" dirty="0" smtClean="0">
                <a:latin typeface="Times New Roman" pitchFamily="18" charset="0"/>
                <a:cs typeface="Times New Roman" pitchFamily="18" charset="0"/>
              </a:rPr>
              <a:t>Health &amp; Safety regulations – As a teacher you are responsible for the children in your class. There are certain health and safety regulation that you must follow to ensure the safety of your pupils and yourself. The health and safety executive (HSE) legislation can be found h </a:t>
            </a:r>
          </a:p>
          <a:p>
            <a:pPr algn="just"/>
            <a:r>
              <a:rPr lang="en-US" sz="3400" dirty="0" smtClean="0">
                <a:latin typeface="Times New Roman" pitchFamily="18" charset="0"/>
                <a:cs typeface="Times New Roman" pitchFamily="18" charset="0"/>
              </a:rPr>
              <a:t>Additional paper work – Rise assessment plans, consent and evaluation forms will be required your school should already have school forms you can use. </a:t>
            </a:r>
          </a:p>
          <a:p>
            <a:pPr algn="just"/>
            <a:r>
              <a:rPr lang="en-US" sz="3400" dirty="0" smtClean="0">
                <a:latin typeface="Times New Roman" pitchFamily="18" charset="0"/>
                <a:cs typeface="Times New Roman" pitchFamily="18" charset="0"/>
              </a:rPr>
              <a:t>Following curriculum requirements – For some subjects such as </a:t>
            </a:r>
            <a:r>
              <a:rPr lang="en-US" sz="3400" dirty="0" err="1" smtClean="0">
                <a:latin typeface="Times New Roman" pitchFamily="18" charset="0"/>
                <a:cs typeface="Times New Roman" pitchFamily="18" charset="0"/>
              </a:rPr>
              <a:t>maths</a:t>
            </a:r>
            <a:r>
              <a:rPr lang="en-US" sz="3400" dirty="0" smtClean="0">
                <a:latin typeface="Times New Roman" pitchFamily="18" charset="0"/>
                <a:cs typeface="Times New Roman" pitchFamily="18" charset="0"/>
              </a:rPr>
              <a:t> or science it can be difficult to study outside and maintaining the curriculum requirements. It could be as simple as taking your class onto the school field.</a:t>
            </a:r>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pPr algn="just"/>
            <a:r>
              <a:rPr lang="en-US" sz="3100" dirty="0" smtClean="0">
                <a:latin typeface="Times New Roman" pitchFamily="18" charset="0"/>
                <a:cs typeface="Times New Roman" pitchFamily="18" charset="0"/>
              </a:rPr>
              <a:t>Weather– Not having the correct clothing when the weather takes a turn for the worst could prevent outdoor activities. In this case you can remind the children the day before to bring appropriate clothing for the outdoors.</a:t>
            </a:r>
          </a:p>
          <a:p>
            <a:pPr algn="just"/>
            <a:r>
              <a:rPr lang="en-US" sz="3100" dirty="0" smtClean="0">
                <a:latin typeface="Times New Roman" pitchFamily="18" charset="0"/>
                <a:cs typeface="Times New Roman" pitchFamily="18" charset="0"/>
              </a:rPr>
              <a:t>Supervision – The UK Department for Education state that the school is responsible for assessing and managing the risks. To find out more . </a:t>
            </a:r>
          </a:p>
          <a:p>
            <a:pPr algn="just"/>
            <a:r>
              <a:rPr lang="en-US" sz="3100" dirty="0" smtClean="0">
                <a:latin typeface="Times New Roman" pitchFamily="18" charset="0"/>
                <a:cs typeface="Times New Roman" pitchFamily="18" charset="0"/>
              </a:rPr>
              <a:t>Natural Hazards such as Bee’s or uneven ground – as long as the appropriate health and safety aspects have been adhered to you do not need to worry about these types of accidents. It is inevitable that something will happen e.g. a child tripping over a stone. You will need to check out the area you are visiting beforehand so you will already be aware of the potential hazards. </a:t>
            </a:r>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3200" dirty="0" smtClean="0">
                <a:latin typeface="Times New Roman" pitchFamily="18" charset="0"/>
                <a:cs typeface="Times New Roman" pitchFamily="18" charset="0"/>
              </a:rPr>
              <a:t>Lets conclude…..</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1295400"/>
            <a:ext cx="8229600" cy="5105400"/>
          </a:xfrm>
        </p:spPr>
        <p:txBody>
          <a:bodyPr>
            <a:normAutofit fontScale="62500" lnSpcReduction="20000"/>
          </a:bodyPr>
          <a:lstStyle/>
          <a:p>
            <a:pPr algn="just"/>
            <a:r>
              <a:rPr lang="en-US" sz="3700" dirty="0" smtClean="0">
                <a:latin typeface="Times New Roman" pitchFamily="18" charset="0"/>
                <a:cs typeface="Times New Roman" pitchFamily="18" charset="0"/>
              </a:rPr>
              <a:t>As we are all aware, education is more than the acquisition of knowledge. Improving young people’s understanding, skills, values and personal development can significantly enhance learning and achievement. Learning outside the classroom is not an end in itself, rather, we see it as a vehicle to develop the capacity to learn. It provides a framework for learning that uses surroundings and communities outside the classroom. This enables young people to construct their own learning and live successfully in the world that surrounds them.</a:t>
            </a:r>
          </a:p>
          <a:p>
            <a:pPr algn="just"/>
            <a:r>
              <a:rPr lang="en-US" sz="3700" dirty="0" smtClean="0">
                <a:latin typeface="Times New Roman" pitchFamily="18" charset="0"/>
                <a:cs typeface="Times New Roman" pitchFamily="18" charset="0"/>
              </a:rPr>
              <a:t>There is strong evidence that good quality learning outside the classroom adds much value to classroom learning. It can lead to a deeper understanding of the concepts that span traditional subject boundaries and which are frequently difficult to teach effectively using classroom methods alone. It provides a context for learning in many areas: general and subject based knowledge; thinking and problem-solving skills; life skills such as co-operation and interpersonal communication. </a:t>
            </a:r>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just"/>
            <a:endParaRPr lang="en-US" sz="2400" smtClean="0">
              <a:latin typeface="Times New Roman" pitchFamily="18" charset="0"/>
              <a:cs typeface="Times New Roman" pitchFamily="18" charset="0"/>
            </a:endParaRPr>
          </a:p>
          <a:p>
            <a:pPr algn="just"/>
            <a:r>
              <a:rPr lang="en-US" sz="2400" smtClean="0">
                <a:latin typeface="Times New Roman" pitchFamily="18" charset="0"/>
                <a:cs typeface="Times New Roman" pitchFamily="18" charset="0"/>
              </a:rPr>
              <a:t>Learning </a:t>
            </a:r>
            <a:r>
              <a:rPr lang="en-US" sz="2400" dirty="0" smtClean="0">
                <a:latin typeface="Times New Roman" pitchFamily="18" charset="0"/>
                <a:cs typeface="Times New Roman" pitchFamily="18" charset="0"/>
              </a:rPr>
              <a:t>outside the classroom provides support for many different curriculum areas. For example, all young people have an entitlement to do fieldwork as part of their geographical studies. Linked to the curriculum, these activities provide direct and relevant experiences that deepen and enrich learning.</a:t>
            </a:r>
          </a:p>
          <a:p>
            <a:endParaRPr lang="en-US" dirty="0">
              <a:latin typeface="Times New Roman" pitchFamily="18" charset="0"/>
              <a:cs typeface="Times New Roman"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endParaRPr lang="en-US" dirty="0" smtClean="0"/>
          </a:p>
          <a:p>
            <a:pPr algn="ctr">
              <a:buNone/>
            </a:pPr>
            <a:r>
              <a:rPr lang="en-US" dirty="0" smtClean="0">
                <a:solidFill>
                  <a:srgbClr val="7030A0"/>
                </a:solidFill>
                <a:latin typeface="Times New Roman" pitchFamily="18" charset="0"/>
                <a:cs typeface="Times New Roman" pitchFamily="18" charset="0"/>
              </a:rPr>
              <a:t> </a:t>
            </a:r>
            <a:r>
              <a:rPr lang="en-US" sz="3600" dirty="0" smtClean="0">
                <a:solidFill>
                  <a:srgbClr val="FF0000"/>
                </a:solidFill>
                <a:latin typeface="Vijaya" pitchFamily="34" charset="0"/>
                <a:cs typeface="Vijaya" pitchFamily="34" charset="0"/>
              </a:rPr>
              <a:t>not all classrooms have walls….</a:t>
            </a:r>
          </a:p>
          <a:p>
            <a:pPr algn="ctr">
              <a:buNone/>
            </a:pPr>
            <a:r>
              <a:rPr lang="en-US" sz="3600" dirty="0" smtClean="0">
                <a:solidFill>
                  <a:srgbClr val="FF0000"/>
                </a:solidFill>
                <a:latin typeface="Vijaya" pitchFamily="34" charset="0"/>
                <a:cs typeface="Vijaya" pitchFamily="34" charset="0"/>
              </a:rPr>
              <a:t>Teach your kids to explore ,live, laugh, learn, and always reach for the stars.</a:t>
            </a:r>
          </a:p>
          <a:p>
            <a:pPr algn="ctr">
              <a:buNone/>
            </a:pPr>
            <a:endParaRPr lang="en-US" sz="3600" dirty="0" smtClean="0">
              <a:solidFill>
                <a:srgbClr val="FF0000"/>
              </a:solidFill>
              <a:latin typeface="Vijaya" pitchFamily="34" charset="0"/>
              <a:cs typeface="Vijaya" pitchFamily="34" charset="0"/>
            </a:endParaRPr>
          </a:p>
          <a:p>
            <a:pPr algn="ctr">
              <a:buNone/>
            </a:pPr>
            <a:r>
              <a:rPr lang="en-US" sz="3600" dirty="0" smtClean="0">
                <a:solidFill>
                  <a:srgbClr val="00B0F0"/>
                </a:solidFill>
                <a:latin typeface="Algerian" pitchFamily="82" charset="0"/>
                <a:cs typeface="Vijaya" pitchFamily="34" charset="0"/>
              </a:rPr>
              <a:t>Thank You</a:t>
            </a:r>
            <a:endParaRPr lang="en-US" sz="3600" dirty="0">
              <a:solidFill>
                <a:srgbClr val="00B0F0"/>
              </a:solidFill>
              <a:latin typeface="Algerian" pitchFamily="82" charset="0"/>
              <a:cs typeface="Vijaya" pitchFamily="34"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196</TotalTime>
  <Words>966</Words>
  <Application>Microsoft Office PowerPoint</Application>
  <PresentationFormat>On-screen Show (4:3)</PresentationFormat>
  <Paragraphs>79</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 Learning Beyond Classroom: the Future of Education “A Paradigm Shift…”</vt:lpstr>
      <vt:lpstr>Slide 2</vt:lpstr>
      <vt:lpstr>A Paradigm Shift…</vt:lpstr>
      <vt:lpstr>Slide 4</vt:lpstr>
      <vt:lpstr>Slide 5</vt:lpstr>
      <vt:lpstr>Where?</vt:lpstr>
      <vt:lpstr>Why ?</vt:lpstr>
      <vt:lpstr>……why?</vt:lpstr>
      <vt:lpstr>…why?</vt:lpstr>
      <vt:lpstr>…why?</vt:lpstr>
      <vt:lpstr>…why?</vt:lpstr>
      <vt:lpstr>Learn…play…relate and innovate..</vt:lpstr>
      <vt:lpstr>How?</vt:lpstr>
      <vt:lpstr>…how?</vt:lpstr>
      <vt:lpstr>any problem???</vt:lpstr>
      <vt:lpstr>Slide 16</vt:lpstr>
      <vt:lpstr>Lets conclude…..</vt:lpstr>
      <vt:lpstr>Slide 18</vt:lpstr>
      <vt:lpstr>Slide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Learning Beyond Classroom: the Future of Education</dc:title>
  <dc:creator>MAMUN</dc:creator>
  <cp:lastModifiedBy>MAMUN</cp:lastModifiedBy>
  <cp:revision>80</cp:revision>
  <dcterms:created xsi:type="dcterms:W3CDTF">2019-12-19T15:01:14Z</dcterms:created>
  <dcterms:modified xsi:type="dcterms:W3CDTF">2020-02-22T17:28:04Z</dcterms:modified>
</cp:coreProperties>
</file>